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320" r:id="rId3"/>
    <p:sldId id="321" r:id="rId4"/>
    <p:sldId id="322" r:id="rId5"/>
    <p:sldId id="323" r:id="rId6"/>
  </p:sldIdLst>
  <p:sldSz cx="9144000" cy="6858000" type="screen4x3"/>
  <p:notesSz cx="6858000" cy="9144000"/>
  <p:custDataLst>
    <p:tags r:id="rId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1C0A"/>
    <a:srgbClr val="000000"/>
    <a:srgbClr val="767676"/>
    <a:srgbClr val="BC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8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2"/>
      </p:cViewPr>
      <p:guideLst>
        <p:guide orient="horz" pos="2880"/>
        <p:guide pos="2160"/>
      </p:guideLst>
    </p:cSldViewPr>
  </p:notesViewPr>
  <p:gridSpacing cx="50800" cy="50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74563-04DD-4728-8CC2-AD790F9B42D8}" type="datetimeFigureOut">
              <a:rPr lang="de-DE" sz="600" smtClean="0">
                <a:latin typeface="Arial" pitchFamily="34" charset="0"/>
                <a:cs typeface="Arial" pitchFamily="34" charset="0"/>
              </a:rPr>
              <a:pPr/>
              <a:t>24.10.2016</a:t>
            </a:fld>
            <a:endParaRPr lang="de-DE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C5C09-A086-41B5-AB93-0D519CF90B74}" type="slidenum">
              <a:rPr lang="de-DE" sz="6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de-DE" sz="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128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fld id="{F8D99BBB-DA91-45F1-94E4-DDBAA3887247}" type="datetimeFigureOut">
              <a:rPr lang="de-DE" smtClean="0"/>
              <a:pPr/>
              <a:t>24.10.2016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fld id="{CEC6974F-3C9C-44C7-8DD3-1BF295C9E94D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9068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07963" indent="-206375" algn="l" defTabSz="914400" rtl="0" eaLnBrk="1" latinLnBrk="0" hangingPunct="1">
      <a:buClr>
        <a:srgbClr val="F21C0A"/>
      </a:buClr>
      <a:buFont typeface="Wingdings" pitchFamily="2" charset="2"/>
      <a:buChar char="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209550" indent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412750" indent="-201613" algn="l" defTabSz="914400" rtl="0" eaLnBrk="1" latinLnBrk="0" hangingPunct="1">
      <a:buClr>
        <a:srgbClr val="F21C0A"/>
      </a:buClr>
      <a:buFont typeface="Wingdings" pitchFamily="2" charset="2"/>
      <a:buChar char="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14338" indent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0" y="3606800"/>
            <a:ext cx="6705600" cy="1181100"/>
          </a:xfrm>
        </p:spPr>
        <p:txBody>
          <a:bodyPr anchor="b" anchorCtr="0"/>
          <a:lstStyle>
            <a:lvl1pPr>
              <a:defRPr>
                <a:solidFill>
                  <a:srgbClr val="F21C0A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09600" y="5035550"/>
            <a:ext cx="6705600" cy="457200"/>
          </a:xfrm>
        </p:spPr>
        <p:txBody>
          <a:bodyPr>
            <a:noAutofit/>
          </a:bodyPr>
          <a:lstStyle>
            <a:lvl1pPr marL="0" indent="0" algn="l">
              <a:lnSpc>
                <a:spcPts val="1800"/>
              </a:lnSpc>
              <a:buNone/>
              <a:defRPr sz="1400">
                <a:solidFill>
                  <a:srgbClr val="7676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7" name="eon_logo1" descr="EON_MI_W.ti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087" y="6042025"/>
            <a:ext cx="1331976" cy="5394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422400"/>
            <a:ext cx="3886200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422400"/>
            <a:ext cx="3886200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1" y="1422400"/>
            <a:ext cx="2439987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352801" y="1422400"/>
            <a:ext cx="2439987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6096000" y="1422400"/>
            <a:ext cx="2439987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422400"/>
            <a:ext cx="3886200" cy="3048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1727200"/>
            <a:ext cx="3886200" cy="39116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422400"/>
            <a:ext cx="3886200" cy="3048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727200"/>
            <a:ext cx="3886200" cy="39116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422400"/>
            <a:ext cx="7924800" cy="421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5975" y="6403340"/>
            <a:ext cx="6553200" cy="190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800"/>
              </a:lnSpc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800"/>
              </a:lnSpc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49DBC-5EFD-468C-9F9F-C80FB4A03599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eon_logo2" descr="EON_MI_W.t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087" y="6042025"/>
            <a:ext cx="1331976" cy="5394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500" kern="1200">
          <a:solidFill>
            <a:srgbClr val="F21C0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07963" indent="-206375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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09550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12750" indent="-201613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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14338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617538" indent="-203200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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617538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820738" indent="-203200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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820738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on-hungaria.com/extranet/belepe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 flipH="1">
            <a:off x="660400" y="4038600"/>
            <a:ext cx="5283200" cy="457200"/>
          </a:xfrm>
        </p:spPr>
        <p:txBody>
          <a:bodyPr/>
          <a:lstStyle/>
          <a:p>
            <a:r>
              <a:rPr lang="hu-HU" dirty="0" smtClean="0"/>
              <a:t>Vállalkozói </a:t>
            </a:r>
            <a:r>
              <a:rPr lang="hu-HU" dirty="0" smtClean="0"/>
              <a:t>WS</a:t>
            </a:r>
            <a:r>
              <a:rPr lang="hu-HU" dirty="0"/>
              <a:t> </a:t>
            </a:r>
            <a:r>
              <a:rPr lang="hu-HU" dirty="0" smtClean="0"/>
              <a:t>2016 - kiegészítés</a:t>
            </a:r>
            <a:endParaRPr lang="hu-HU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711200" y="4699000"/>
            <a:ext cx="5232400" cy="457200"/>
          </a:xfrm>
        </p:spPr>
        <p:txBody>
          <a:bodyPr/>
          <a:lstStyle/>
          <a:p>
            <a:r>
              <a:rPr lang="hu-HU" dirty="0" smtClean="0"/>
              <a:t>E.ON központ vállalkozói audit tapasztalatai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635000"/>
            <a:ext cx="7924800" cy="609600"/>
          </a:xfrm>
        </p:spPr>
        <p:txBody>
          <a:bodyPr/>
          <a:lstStyle/>
          <a:p>
            <a:r>
              <a:rPr lang="hu-HU" dirty="0" smtClean="0"/>
              <a:t>Audit tapasztalatok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Lekerekített téglalap 3"/>
          <p:cNvSpPr/>
          <p:nvPr/>
        </p:nvSpPr>
        <p:spPr>
          <a:xfrm>
            <a:off x="530225" y="1374775"/>
            <a:ext cx="3403600" cy="1749425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>
              <a:buClr>
                <a:srgbClr val="F21C0A"/>
              </a:buClr>
              <a:buSzPct val="100000"/>
              <a:buFont typeface="Wingdings"/>
              <a:buChar char=""/>
            </a:pPr>
            <a:endParaRPr lang="hu-HU" sz="1200" dirty="0" smtClean="0">
              <a:solidFill>
                <a:srgbClr val="000000"/>
              </a:solidFill>
            </a:endParaRPr>
          </a:p>
          <a:p>
            <a:pPr indent="-285750"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hu-HU" sz="1200" dirty="0" smtClean="0">
                <a:solidFill>
                  <a:srgbClr val="000000"/>
                </a:solidFill>
              </a:rPr>
              <a:t>Köteles a munkavégzést megtagadni, ha azzal saját vagy mások testi épségét veszélyezteti</a:t>
            </a:r>
          </a:p>
          <a:p>
            <a:pPr lvl="0" indent="-285750"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hu-HU" sz="1200" dirty="0">
                <a:solidFill>
                  <a:schemeClr val="tx1"/>
                </a:solidFill>
              </a:rPr>
              <a:t>A Vállalkozó köteles a munkavégzését leállítani, ha a </a:t>
            </a:r>
            <a:r>
              <a:rPr lang="hu-HU" sz="1200" cap="all" dirty="0">
                <a:solidFill>
                  <a:schemeClr val="tx1"/>
                </a:solidFill>
              </a:rPr>
              <a:t>m</a:t>
            </a:r>
            <a:r>
              <a:rPr lang="hu-HU" sz="1200" dirty="0">
                <a:solidFill>
                  <a:schemeClr val="tx1"/>
                </a:solidFill>
              </a:rPr>
              <a:t>egrendelő a szükséges munkabiztonsági feltételeket nem biztosítja a részére.</a:t>
            </a:r>
          </a:p>
          <a:p>
            <a:pPr indent="-285750">
              <a:buClr>
                <a:srgbClr val="F21C0A"/>
              </a:buClr>
              <a:buSzPct val="100000"/>
              <a:buFont typeface="Wingdings"/>
              <a:buChar char=""/>
            </a:pPr>
            <a:endParaRPr lang="hu-HU" sz="1200" dirty="0" smtClean="0">
              <a:solidFill>
                <a:srgbClr val="00000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911225" y="1196975"/>
            <a:ext cx="2641600" cy="35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rgbClr val="000000"/>
                </a:solidFill>
              </a:rPr>
              <a:t>Munkavégzés megtagadása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317182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kerekített téglalap 6"/>
          <p:cNvSpPr/>
          <p:nvPr/>
        </p:nvSpPr>
        <p:spPr>
          <a:xfrm>
            <a:off x="546100" y="4038600"/>
            <a:ext cx="3403600" cy="2082800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>
              <a:buClr>
                <a:srgbClr val="F21C0A"/>
              </a:buClr>
              <a:buSzPct val="100000"/>
              <a:buFont typeface="Wingdings"/>
              <a:buChar char=""/>
            </a:pPr>
            <a:endParaRPr lang="hu-HU" sz="1200" dirty="0" smtClean="0">
              <a:solidFill>
                <a:srgbClr val="000000"/>
              </a:solidFill>
            </a:endParaRPr>
          </a:p>
          <a:p>
            <a:pPr indent="-285750"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hu-HU" sz="1200" dirty="0" smtClean="0">
                <a:solidFill>
                  <a:srgbClr val="000000"/>
                </a:solidFill>
              </a:rPr>
              <a:t>A kvázi balesetek bejelentése a vállalkozói részről rendkívül alacsony</a:t>
            </a:r>
          </a:p>
          <a:p>
            <a:pPr lvl="0" indent="-285750"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hu-HU" sz="1200" dirty="0" smtClean="0">
                <a:solidFill>
                  <a:schemeClr val="tx1"/>
                </a:solidFill>
              </a:rPr>
              <a:t>Kockázat: a tanulságok levonása elmarad, nincs tudásmegosztás, hasonló esetek  ellen nincs intézkedés </a:t>
            </a:r>
            <a:endParaRPr lang="hu-HU" sz="1200" dirty="0">
              <a:solidFill>
                <a:schemeClr val="tx1"/>
              </a:solidFill>
            </a:endParaRPr>
          </a:p>
          <a:p>
            <a:pPr indent="-285750">
              <a:buClr>
                <a:srgbClr val="F21C0A"/>
              </a:buClr>
              <a:buSzPct val="100000"/>
              <a:buFont typeface="Wingdings"/>
              <a:buChar char=""/>
            </a:pPr>
            <a:endParaRPr lang="hu-HU" sz="1200" dirty="0" smtClean="0">
              <a:solidFill>
                <a:srgbClr val="000000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901700" y="3860800"/>
            <a:ext cx="2641600" cy="35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rgbClr val="000000"/>
                </a:solidFill>
              </a:rPr>
              <a:t>Kvázi balesetek bejelentése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199" y="5257800"/>
            <a:ext cx="146091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Kép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581" y="4456112"/>
            <a:ext cx="1843405" cy="1247775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4419600" y="4038600"/>
            <a:ext cx="1473200" cy="584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 smtClean="0">
                <a:solidFill>
                  <a:srgbClr val="000000"/>
                </a:solidFill>
              </a:rPr>
              <a:t>Nem megfelelő közlekedési út</a:t>
            </a:r>
          </a:p>
        </p:txBody>
      </p:sp>
      <p:sp>
        <p:nvSpPr>
          <p:cNvPr id="13" name="Ellipszis 12"/>
          <p:cNvSpPr/>
          <p:nvPr/>
        </p:nvSpPr>
        <p:spPr>
          <a:xfrm>
            <a:off x="4422775" y="4721224"/>
            <a:ext cx="1473200" cy="584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 smtClean="0">
                <a:solidFill>
                  <a:srgbClr val="000000"/>
                </a:solidFill>
              </a:rPr>
              <a:t>Targonca elakadt</a:t>
            </a:r>
          </a:p>
        </p:txBody>
      </p:sp>
      <p:sp>
        <p:nvSpPr>
          <p:cNvPr id="14" name="Ellipszis 13"/>
          <p:cNvSpPr/>
          <p:nvPr/>
        </p:nvSpPr>
        <p:spPr>
          <a:xfrm>
            <a:off x="4419600" y="5411787"/>
            <a:ext cx="1473200" cy="584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 smtClean="0">
                <a:solidFill>
                  <a:srgbClr val="000000"/>
                </a:solidFill>
              </a:rPr>
              <a:t>Nem megfelelő mentés</a:t>
            </a:r>
          </a:p>
        </p:txBody>
      </p:sp>
      <p:sp>
        <p:nvSpPr>
          <p:cNvPr id="9" name="Jobbra nyíl 8"/>
          <p:cNvSpPr/>
          <p:nvPr/>
        </p:nvSpPr>
        <p:spPr>
          <a:xfrm>
            <a:off x="6146800" y="4456112"/>
            <a:ext cx="254000" cy="1143000"/>
          </a:xfrm>
          <a:prstGeom prst="rightArrow">
            <a:avLst/>
          </a:prstGeom>
          <a:solidFill>
            <a:srgbClr val="BCBCBC"/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err="1" smtClean="0">
              <a:solidFill>
                <a:srgbClr val="00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478000" y="4080368"/>
            <a:ext cx="2018566" cy="375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hu-HU" dirty="0" smtClean="0"/>
              <a:t>Targonca felborult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546100" y="3269950"/>
            <a:ext cx="786288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A </a:t>
            </a:r>
            <a:r>
              <a:rPr lang="hu-HU" sz="1200" dirty="0"/>
              <a:t>veszélyhelyzetet jelentsék a vezetőjüknek, aki az ezzel kapcsolatos tanulságokat igazolható módon vonja le. </a:t>
            </a:r>
            <a:endParaRPr lang="hu-HU" sz="1200" dirty="0" smtClean="0"/>
          </a:p>
          <a:p>
            <a:pPr algn="ctr"/>
            <a:r>
              <a:rPr lang="hu-HU" sz="1200" dirty="0" smtClean="0"/>
              <a:t>Ezért a vállalkozókat </a:t>
            </a:r>
            <a:r>
              <a:rPr lang="hu-HU" sz="1200" dirty="0"/>
              <a:t>hátrány nem </a:t>
            </a:r>
            <a:r>
              <a:rPr lang="hu-HU" sz="1200" dirty="0" smtClean="0"/>
              <a:t>érheti!</a:t>
            </a:r>
            <a:endParaRPr lang="hu-HU" sz="1200" dirty="0" smtClean="0"/>
          </a:p>
        </p:txBody>
      </p:sp>
      <p:sp>
        <p:nvSpPr>
          <p:cNvPr id="15" name="Lefelé nyíl 14"/>
          <p:cNvSpPr/>
          <p:nvPr/>
        </p:nvSpPr>
        <p:spPr>
          <a:xfrm>
            <a:off x="4985987" y="4565855"/>
            <a:ext cx="279400" cy="203200"/>
          </a:xfrm>
          <a:prstGeom prst="downArrow">
            <a:avLst/>
          </a:prstGeom>
          <a:solidFill>
            <a:srgbClr val="BCBCBC"/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err="1" smtClean="0">
              <a:solidFill>
                <a:srgbClr val="000000"/>
              </a:solidFill>
            </a:endParaRPr>
          </a:p>
        </p:txBody>
      </p:sp>
      <p:sp>
        <p:nvSpPr>
          <p:cNvPr id="18" name="Lefelé nyíl 17"/>
          <p:cNvSpPr/>
          <p:nvPr/>
        </p:nvSpPr>
        <p:spPr>
          <a:xfrm>
            <a:off x="5004130" y="5256273"/>
            <a:ext cx="279400" cy="203200"/>
          </a:xfrm>
          <a:prstGeom prst="downArrow">
            <a:avLst/>
          </a:prstGeom>
          <a:solidFill>
            <a:srgbClr val="BCBCBC"/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err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5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Audit tapasztalatok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Lekerekített téglalap 3"/>
          <p:cNvSpPr/>
          <p:nvPr/>
        </p:nvSpPr>
        <p:spPr>
          <a:xfrm>
            <a:off x="530225" y="1498600"/>
            <a:ext cx="3403600" cy="1422400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>
              <a:buClr>
                <a:srgbClr val="F21C0A"/>
              </a:buClr>
              <a:buSzPct val="100000"/>
              <a:buFont typeface="Wingdings"/>
              <a:buChar char=""/>
            </a:pPr>
            <a:endParaRPr lang="hu-HU" sz="1200" dirty="0" smtClean="0">
              <a:solidFill>
                <a:srgbClr val="000000"/>
              </a:solidFill>
            </a:endParaRPr>
          </a:p>
          <a:p>
            <a:pPr indent="-285750"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hu-HU" sz="1200" dirty="0" smtClean="0">
                <a:solidFill>
                  <a:srgbClr val="000000"/>
                </a:solidFill>
              </a:rPr>
              <a:t>Munkáltató köteles a tudomására jutó rendellenességet kivizsgálni, intézkedést tenni</a:t>
            </a:r>
          </a:p>
          <a:p>
            <a:pPr indent="-285750"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hu-HU" sz="1200" dirty="0">
                <a:solidFill>
                  <a:srgbClr val="000000"/>
                </a:solidFill>
              </a:rPr>
              <a:t>Tudásszint növelése</a:t>
            </a:r>
          </a:p>
          <a:p>
            <a:pPr indent="-285750"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hu-HU" sz="1200" dirty="0" smtClean="0">
                <a:solidFill>
                  <a:srgbClr val="000000"/>
                </a:solidFill>
              </a:rPr>
              <a:t>Munkavállalói tudatosság növelése</a:t>
            </a:r>
          </a:p>
          <a:p>
            <a:pPr indent="-285750">
              <a:buClr>
                <a:srgbClr val="F21C0A"/>
              </a:buClr>
              <a:buSzPct val="100000"/>
              <a:buFont typeface="Wingdings"/>
              <a:buChar char=""/>
            </a:pPr>
            <a:endParaRPr lang="hu-HU" sz="1200" dirty="0" smtClean="0">
              <a:solidFill>
                <a:srgbClr val="000000"/>
              </a:solidFill>
            </a:endParaRPr>
          </a:p>
          <a:p>
            <a:pPr indent="-285750">
              <a:buClr>
                <a:srgbClr val="F21C0A"/>
              </a:buClr>
              <a:buSzPct val="100000"/>
              <a:buFont typeface="Wingdings"/>
              <a:buChar char=""/>
            </a:pPr>
            <a:endParaRPr lang="hu-HU" sz="1200" dirty="0" smtClean="0">
              <a:solidFill>
                <a:srgbClr val="00000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911225" y="1320800"/>
            <a:ext cx="2641600" cy="35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rgbClr val="000000"/>
                </a:solidFill>
              </a:rPr>
              <a:t>Veszélyes helyzetek feltárása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71635"/>
            <a:ext cx="4318000" cy="299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/>
          <p:nvPr/>
        </p:nvSpPr>
        <p:spPr>
          <a:xfrm>
            <a:off x="530225" y="3022600"/>
            <a:ext cx="34925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21C0A"/>
              </a:buClr>
              <a:buSzPct val="100000"/>
            </a:pPr>
            <a:r>
              <a:rPr lang="hu-HU" dirty="0" smtClean="0"/>
              <a:t>Ami </a:t>
            </a:r>
            <a:r>
              <a:rPr lang="hu-HU" dirty="0"/>
              <a:t>segítséget nyújt</a:t>
            </a:r>
            <a:endParaRPr lang="hu-HU" dirty="0" smtClean="0">
              <a:solidFill>
                <a:srgbClr val="000000"/>
              </a:solidFill>
            </a:endParaRPr>
          </a:p>
          <a:p>
            <a:pPr indent="-285750"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hu-HU" dirty="0" smtClean="0">
                <a:solidFill>
                  <a:srgbClr val="000000"/>
                </a:solidFill>
              </a:rPr>
              <a:t>E.ON Ellenőrzési </a:t>
            </a:r>
            <a:r>
              <a:rPr lang="hu-HU" dirty="0">
                <a:solidFill>
                  <a:srgbClr val="000000"/>
                </a:solidFill>
              </a:rPr>
              <a:t>kézikönyv</a:t>
            </a:r>
          </a:p>
          <a:p>
            <a:pPr indent="-285750"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hu-HU" dirty="0">
                <a:solidFill>
                  <a:srgbClr val="000000"/>
                </a:solidFill>
              </a:rPr>
              <a:t>Nyílt </a:t>
            </a:r>
            <a:r>
              <a:rPr lang="hu-HU" dirty="0" smtClean="0">
                <a:solidFill>
                  <a:srgbClr val="000000"/>
                </a:solidFill>
              </a:rPr>
              <a:t>napok, </a:t>
            </a:r>
            <a:r>
              <a:rPr lang="hu-HU" dirty="0" err="1" smtClean="0">
                <a:solidFill>
                  <a:srgbClr val="000000"/>
                </a:solidFill>
              </a:rPr>
              <a:t>WS-ok</a:t>
            </a:r>
            <a:endParaRPr lang="hu-HU" dirty="0">
              <a:solidFill>
                <a:srgbClr val="000000"/>
              </a:solidFill>
            </a:endParaRPr>
          </a:p>
          <a:p>
            <a:pPr indent="-285750"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hu-HU" dirty="0" smtClean="0">
                <a:solidFill>
                  <a:srgbClr val="000000"/>
                </a:solidFill>
                <a:hlinkClick r:id="rId3"/>
              </a:rPr>
              <a:t>Extranet </a:t>
            </a:r>
            <a:r>
              <a:rPr lang="hu-HU" dirty="0" smtClean="0">
                <a:solidFill>
                  <a:srgbClr val="000000"/>
                </a:solidFill>
              </a:rPr>
              <a:t>– anyagok</a:t>
            </a:r>
          </a:p>
          <a:p>
            <a:pPr indent="-285750"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hu-HU" dirty="0" smtClean="0">
                <a:solidFill>
                  <a:srgbClr val="000000"/>
                </a:solidFill>
              </a:rPr>
              <a:t>Közös ellenőrzés az E.On-nal</a:t>
            </a:r>
            <a:endParaRPr lang="hu-H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4597400"/>
            <a:ext cx="1478456" cy="20972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4851399"/>
            <a:ext cx="2336800" cy="18165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4915355"/>
            <a:ext cx="1946275" cy="146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16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Audit tapasztalatok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Lekerekített téglalap 4"/>
          <p:cNvSpPr/>
          <p:nvPr/>
        </p:nvSpPr>
        <p:spPr>
          <a:xfrm>
            <a:off x="530224" y="1374774"/>
            <a:ext cx="4346576" cy="2216462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03200" indent="-203200">
              <a:buClr>
                <a:srgbClr val="F21C0A"/>
              </a:buClr>
              <a:buSzPct val="100000"/>
            </a:pPr>
            <a:r>
              <a:rPr lang="hu-HU" sz="1200" dirty="0" smtClean="0">
                <a:solidFill>
                  <a:srgbClr val="000000"/>
                </a:solidFill>
              </a:rPr>
              <a:t>A testhevederzet felvétele helyes, ha:</a:t>
            </a:r>
          </a:p>
          <a:p>
            <a:pPr marL="203200" indent="-203200"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hu-HU" sz="1200" dirty="0" smtClean="0">
                <a:solidFill>
                  <a:srgbClr val="000000"/>
                </a:solidFill>
              </a:rPr>
              <a:t>Az egyes hevederek és a ruházat között kéznyi méretű hely van</a:t>
            </a:r>
          </a:p>
          <a:p>
            <a:pPr marL="203200" indent="-203200"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hu-HU" sz="1200" dirty="0" smtClean="0">
                <a:solidFill>
                  <a:srgbClr val="000000"/>
                </a:solidFill>
              </a:rPr>
              <a:t>A hátsó akasztó csat a lapockák magasságában helyezkedik el</a:t>
            </a:r>
          </a:p>
          <a:p>
            <a:pPr marL="203200" indent="-203200"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hu-HU" sz="1200" dirty="0" smtClean="0">
                <a:solidFill>
                  <a:srgbClr val="000000"/>
                </a:solidFill>
              </a:rPr>
              <a:t>A mellöv a mellkas közepének magasságában van</a:t>
            </a:r>
          </a:p>
          <a:p>
            <a:pPr marL="203200" indent="-203200"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hu-HU" sz="1200" dirty="0" smtClean="0">
                <a:solidFill>
                  <a:srgbClr val="000000"/>
                </a:solidFill>
              </a:rPr>
              <a:t>A hevederek szabad végei bujtatókkal biztosítottak és hozzásimulnak a testhevederhez</a:t>
            </a:r>
          </a:p>
          <a:p>
            <a:pPr marL="203200" indent="-203200"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hu-HU" sz="1200" dirty="0" smtClean="0">
                <a:solidFill>
                  <a:srgbClr val="000000"/>
                </a:solidFill>
              </a:rPr>
              <a:t>Gyártói utasítást minden esetben be kell tartani</a:t>
            </a:r>
          </a:p>
          <a:p>
            <a:pPr marL="203200" indent="-203200"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hu-HU" sz="1200" dirty="0" smtClean="0">
                <a:solidFill>
                  <a:srgbClr val="000000"/>
                </a:solidFill>
              </a:rPr>
              <a:t>Ellenőrzések során helyes használatra figyelni</a:t>
            </a:r>
          </a:p>
          <a:p>
            <a:pPr marL="203200" indent="-203200">
              <a:buClr>
                <a:srgbClr val="F21C0A"/>
              </a:buClr>
              <a:buSzPct val="100000"/>
              <a:buFont typeface="Wingdings"/>
              <a:buChar char=""/>
            </a:pPr>
            <a:endParaRPr lang="hu-HU" sz="1200" dirty="0" smtClean="0">
              <a:solidFill>
                <a:srgbClr val="000000"/>
              </a:solidFill>
            </a:endParaRPr>
          </a:p>
          <a:p>
            <a:pPr marL="203200" indent="-203200">
              <a:buClr>
                <a:srgbClr val="F21C0A"/>
              </a:buClr>
              <a:buSzPct val="100000"/>
              <a:buFont typeface="Wingdings"/>
              <a:buChar char=""/>
            </a:pPr>
            <a:endParaRPr lang="hu-HU" sz="1200" dirty="0" smtClean="0">
              <a:solidFill>
                <a:srgbClr val="00000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911225" y="1196975"/>
            <a:ext cx="2641600" cy="35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rgbClr val="000000"/>
                </a:solidFill>
              </a:rPr>
              <a:t>Testhevederzet helyes viselése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1263340"/>
            <a:ext cx="1368425" cy="232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kerekített téglalap 8"/>
          <p:cNvSpPr/>
          <p:nvPr/>
        </p:nvSpPr>
        <p:spPr>
          <a:xfrm>
            <a:off x="523874" y="4064000"/>
            <a:ext cx="4346576" cy="2216462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03200" indent="-203200"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hu-HU" sz="1200" dirty="0" smtClean="0">
                <a:solidFill>
                  <a:srgbClr val="000000"/>
                </a:solidFill>
              </a:rPr>
              <a:t>Az egyéni védőeszköz juttatás belső rendjét a munkáltató határozza meg a kockázatok alapján</a:t>
            </a:r>
          </a:p>
          <a:p>
            <a:pPr marL="203200" indent="-203200"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hu-HU" sz="1200" dirty="0" smtClean="0">
                <a:solidFill>
                  <a:srgbClr val="000000"/>
                </a:solidFill>
              </a:rPr>
              <a:t>A munkavállalók részére biztosítja az eszközöket</a:t>
            </a:r>
          </a:p>
          <a:p>
            <a:pPr marL="203200" indent="-203200"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hu-HU" sz="1200" dirty="0" smtClean="0">
                <a:solidFill>
                  <a:srgbClr val="000000"/>
                </a:solidFill>
              </a:rPr>
              <a:t>Az átadás-átvételről nyilvántartást kell vezetni</a:t>
            </a:r>
          </a:p>
          <a:p>
            <a:pPr>
              <a:buClr>
                <a:srgbClr val="F21C0A"/>
              </a:buClr>
              <a:buSzPct val="100000"/>
            </a:pPr>
            <a:endParaRPr lang="hu-HU" sz="1200" dirty="0">
              <a:solidFill>
                <a:srgbClr val="000000"/>
              </a:solidFill>
            </a:endParaRPr>
          </a:p>
          <a:p>
            <a:pPr>
              <a:buClr>
                <a:srgbClr val="F21C0A"/>
              </a:buClr>
              <a:buSzPct val="100000"/>
            </a:pPr>
            <a:endParaRPr lang="hu-HU" sz="1200" dirty="0" smtClean="0">
              <a:solidFill>
                <a:srgbClr val="000000"/>
              </a:solidFill>
            </a:endParaRPr>
          </a:p>
          <a:p>
            <a:pPr algn="ctr">
              <a:buClr>
                <a:srgbClr val="F21C0A"/>
              </a:buClr>
              <a:buSzPct val="100000"/>
            </a:pPr>
            <a:r>
              <a:rPr lang="hu-HU" sz="1200" b="1" dirty="0" smtClean="0">
                <a:solidFill>
                  <a:srgbClr val="000000"/>
                </a:solidFill>
              </a:rPr>
              <a:t>AZ EGYÉNI VÉDŐESZKÖZÖKET MINDENKINEK VISELNI KELL POZÍCIÓTÓL FÜGGETLENÜL</a:t>
            </a:r>
          </a:p>
          <a:p>
            <a:pPr marL="203200" indent="-203200">
              <a:buClr>
                <a:srgbClr val="F21C0A"/>
              </a:buClr>
              <a:buSzPct val="100000"/>
              <a:buFont typeface="Wingdings"/>
              <a:buChar char=""/>
            </a:pPr>
            <a:endParaRPr lang="hu-HU" sz="1200" dirty="0" smtClean="0">
              <a:solidFill>
                <a:srgbClr val="000000"/>
              </a:solidFill>
            </a:endParaRPr>
          </a:p>
          <a:p>
            <a:pPr marL="203200" indent="-203200">
              <a:buClr>
                <a:srgbClr val="F21C0A"/>
              </a:buClr>
              <a:buSzPct val="100000"/>
              <a:buFont typeface="Wingdings"/>
              <a:buChar char=""/>
            </a:pPr>
            <a:endParaRPr lang="hu-HU" sz="1200" dirty="0" smtClean="0">
              <a:solidFill>
                <a:srgbClr val="000000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936625" y="3886200"/>
            <a:ext cx="2641600" cy="35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rgbClr val="000000"/>
                </a:solidFill>
              </a:rPr>
              <a:t>Egyéni védőeszközök viselése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3902075"/>
            <a:ext cx="14763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30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Audit tapasztalatok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Lekerekített téglalap 3"/>
          <p:cNvSpPr/>
          <p:nvPr/>
        </p:nvSpPr>
        <p:spPr>
          <a:xfrm>
            <a:off x="530224" y="1374774"/>
            <a:ext cx="4346576" cy="2155826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03200" indent="-203200"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hu-HU" sz="1200" dirty="0" smtClean="0">
                <a:solidFill>
                  <a:srgbClr val="000000"/>
                </a:solidFill>
              </a:rPr>
              <a:t>A </a:t>
            </a:r>
            <a:r>
              <a:rPr lang="hu-HU" sz="1200" dirty="0">
                <a:solidFill>
                  <a:srgbClr val="000000"/>
                </a:solidFill>
              </a:rPr>
              <a:t>munkavezetőnek minden pillanatban éreznie kell felelősségének súlyát</a:t>
            </a:r>
            <a:r>
              <a:rPr lang="hu-HU" sz="1200" dirty="0" smtClean="0">
                <a:solidFill>
                  <a:srgbClr val="000000"/>
                </a:solidFill>
              </a:rPr>
              <a:t>!</a:t>
            </a:r>
          </a:p>
          <a:p>
            <a:pPr marL="203200" indent="-203200"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hu-HU" sz="1200" dirty="0">
                <a:solidFill>
                  <a:srgbClr val="000000"/>
                </a:solidFill>
              </a:rPr>
              <a:t>A munkavezetőnek állandóan éreznie, éreztetnie kell, hogy  Ő a munkavezető, Ő az irányító!</a:t>
            </a:r>
          </a:p>
          <a:p>
            <a:pPr marL="203200" indent="-203200"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hu-HU" sz="1200" dirty="0">
                <a:solidFill>
                  <a:srgbClr val="000000"/>
                </a:solidFill>
              </a:rPr>
              <a:t>A munkavezetőnek egyértelműen és világosan tudnia kell, hogy mit vállal és mi a felelőssége!</a:t>
            </a:r>
          </a:p>
          <a:p>
            <a:pPr marL="203200" indent="-203200"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hu-HU" sz="1200" dirty="0" smtClean="0">
                <a:solidFill>
                  <a:srgbClr val="000000"/>
                </a:solidFill>
              </a:rPr>
              <a:t>Ő a </a:t>
            </a:r>
            <a:r>
              <a:rPr lang="hu-HU" sz="1200" dirty="0">
                <a:solidFill>
                  <a:srgbClr val="000000"/>
                </a:solidFill>
              </a:rPr>
              <a:t>munkavégzés irányításával megbízott és azért közvetlen felelősséggel tartozó személy</a:t>
            </a:r>
            <a:r>
              <a:rPr lang="hu-HU" sz="1200" dirty="0" smtClean="0">
                <a:solidFill>
                  <a:srgbClr val="000000"/>
                </a:solidFill>
              </a:rPr>
              <a:t>.</a:t>
            </a:r>
          </a:p>
          <a:p>
            <a:pPr marL="203200" indent="-203200">
              <a:buClr>
                <a:srgbClr val="F21C0A"/>
              </a:buClr>
              <a:buSzPct val="100000"/>
              <a:buFont typeface="Wingdings"/>
              <a:buChar char=""/>
            </a:pPr>
            <a:r>
              <a:rPr lang="hu-HU" sz="1200" dirty="0" smtClean="0">
                <a:solidFill>
                  <a:srgbClr val="000000"/>
                </a:solidFill>
              </a:rPr>
              <a:t>Felelőssége a munkavállalók és a munkavégzés hatókörében tartózkodók védelme.</a:t>
            </a:r>
          </a:p>
        </p:txBody>
      </p:sp>
      <p:sp>
        <p:nvSpPr>
          <p:cNvPr id="5" name="Téglalap 4"/>
          <p:cNvSpPr/>
          <p:nvPr/>
        </p:nvSpPr>
        <p:spPr>
          <a:xfrm>
            <a:off x="911225" y="1196975"/>
            <a:ext cx="2641600" cy="35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rgbClr val="000000"/>
                </a:solidFill>
              </a:rPr>
              <a:t>Munkavezetői szerep</a:t>
            </a:r>
            <a:endParaRPr lang="hu-HU" sz="1400" dirty="0" smtClean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21005"/>
            <a:ext cx="2107995" cy="210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546100" y="3781879"/>
            <a:ext cx="786288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A </a:t>
            </a:r>
            <a:r>
              <a:rPr lang="hu-HU" sz="1200" dirty="0"/>
              <a:t>munkavezető adjon egy gyors munkavédelmi tájékoztatást mindenkinek (az aktuális veszélyekről), aki a munkaterületére szeretne belépni, még mielőtt beengedné őket.</a:t>
            </a:r>
            <a:endParaRPr lang="hu-HU" sz="1200" dirty="0" smtClean="0"/>
          </a:p>
        </p:txBody>
      </p:sp>
    </p:spTree>
    <p:extLst>
      <p:ext uri="{BB962C8B-B14F-4D97-AF65-F5344CB8AC3E}">
        <p14:creationId xmlns:p14="http://schemas.microsoft.com/office/powerpoint/2010/main" val="41172151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6.0"/>
  <p:tag name="BASIS" val="EONVorlage"/>
</p:tagLst>
</file>

<file path=ppt/theme/theme1.xml><?xml version="1.0" encoding="utf-8"?>
<a:theme xmlns:a="http://schemas.openxmlformats.org/drawingml/2006/main" name="Larissa-Design">
  <a:themeElements>
    <a:clrScheme name="EON_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80026"/>
      </a:accent1>
      <a:accent2>
        <a:srgbClr val="F21C0A"/>
      </a:accent2>
      <a:accent3>
        <a:srgbClr val="F6756A"/>
      </a:accent3>
      <a:accent4>
        <a:srgbClr val="FFB4A0"/>
      </a:accent4>
      <a:accent5>
        <a:srgbClr val="CD5F0A"/>
      </a:accent5>
      <a:accent6>
        <a:srgbClr val="E47D00"/>
      </a:accent6>
      <a:hlink>
        <a:srgbClr val="F21C0A"/>
      </a:hlink>
      <a:folHlink>
        <a:srgbClr val="F6756A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CBCBC"/>
        </a:solidFill>
        <a:ln>
          <a:solidFill>
            <a:srgbClr val="BCBCBC"/>
          </a:solidFill>
        </a:ln>
      </a:spPr>
      <a:bodyPr rtlCol="0" anchor="ctr"/>
      <a:lstStyle>
        <a:defPPr algn="ctr">
          <a:defRPr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ts val="2400"/>
          </a:lnSpc>
          <a:defRPr dirty="0" err="1" smtClean="0"/>
        </a:defPPr>
      </a:lstStyle>
    </a:txDef>
  </a:objectDefaults>
  <a:extraClrSchemeLst>
    <a:extraClrScheme>
      <a:clrScheme name="EON_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B80026"/>
        </a:accent1>
        <a:accent2>
          <a:srgbClr val="F21C0A"/>
        </a:accent2>
        <a:accent3>
          <a:srgbClr val="F6756A"/>
        </a:accent3>
        <a:accent4>
          <a:srgbClr val="FFB4A0"/>
        </a:accent4>
        <a:accent5>
          <a:srgbClr val="CD5F0A"/>
        </a:accent5>
        <a:accent6>
          <a:srgbClr val="E47D00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D5F0A"/>
        </a:accent1>
        <a:accent2>
          <a:srgbClr val="E47D00"/>
        </a:accent2>
        <a:accent3>
          <a:srgbClr val="EDAA58"/>
        </a:accent3>
        <a:accent4>
          <a:srgbClr val="F5CFA3"/>
        </a:accent4>
        <a:accent5>
          <a:srgbClr val="8C0855"/>
        </a:accent5>
        <a:accent6>
          <a:srgbClr val="B01B65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8C0855"/>
        </a:accent1>
        <a:accent2>
          <a:srgbClr val="B01B65"/>
        </a:accent2>
        <a:accent3>
          <a:srgbClr val="CB6999"/>
        </a:accent3>
        <a:accent4>
          <a:srgbClr val="E1ADC8"/>
        </a:accent4>
        <a:accent5>
          <a:srgbClr val="673376"/>
        </a:accent5>
        <a:accent6>
          <a:srgbClr val="7C5A9F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673376"/>
        </a:accent1>
        <a:accent2>
          <a:srgbClr val="7C5A9F"/>
        </a:accent2>
        <a:accent3>
          <a:srgbClr val="A58EBE"/>
        </a:accent3>
        <a:accent4>
          <a:srgbClr val="D0C3DC"/>
        </a:accent4>
        <a:accent5>
          <a:srgbClr val="225087"/>
        </a:accent5>
        <a:accent6>
          <a:srgbClr val="2872A3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225087"/>
        </a:accent1>
        <a:accent2>
          <a:srgbClr val="2872A3"/>
        </a:accent2>
        <a:accent3>
          <a:srgbClr val="7DAAC6"/>
        </a:accent3>
        <a:accent4>
          <a:srgbClr val="B4CBDC"/>
        </a:accent4>
        <a:accent5>
          <a:srgbClr val="1E7A67"/>
        </a:accent5>
        <a:accent6>
          <a:srgbClr val="3AA48D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6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1E7A67"/>
        </a:accent1>
        <a:accent2>
          <a:srgbClr val="3AA48D"/>
        </a:accent2>
        <a:accent3>
          <a:srgbClr val="7DC3B4"/>
        </a:accent3>
        <a:accent4>
          <a:srgbClr val="89DCD5"/>
        </a:accent4>
        <a:accent5>
          <a:srgbClr val="748120"/>
        </a:accent5>
        <a:accent6>
          <a:srgbClr val="A3A545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48120"/>
        </a:accent1>
        <a:accent2>
          <a:srgbClr val="A3A545"/>
        </a:accent2>
        <a:accent3>
          <a:srgbClr val="C3C385"/>
        </a:accent3>
        <a:accent4>
          <a:srgbClr val="DEDCBB"/>
        </a:accent4>
        <a:accent5>
          <a:srgbClr val="767676"/>
        </a:accent5>
        <a:accent6>
          <a:srgbClr val="9B9B9B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B80026"/>
        </a:accent1>
        <a:accent2>
          <a:srgbClr val="F21C0A"/>
        </a:accent2>
        <a:accent3>
          <a:srgbClr val="767676"/>
        </a:accent3>
        <a:accent4>
          <a:srgbClr val="9B9B9B"/>
        </a:accent4>
        <a:accent5>
          <a:srgbClr val="BCBCBC"/>
        </a:accent5>
        <a:accent6>
          <a:srgbClr val="D7D7D7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336</Words>
  <Application>Microsoft Office PowerPoint</Application>
  <PresentationFormat>Diavetítés a képernyőre (4:3 oldalarány)</PresentationFormat>
  <Paragraphs>56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Larissa-Design</vt:lpstr>
      <vt:lpstr>Vállalkozói WS 2016 - kiegészítés</vt:lpstr>
      <vt:lpstr>Audit tapasztalatok</vt:lpstr>
      <vt:lpstr>Audit tapasztalatok</vt:lpstr>
      <vt:lpstr>Audit tapasztalatok</vt:lpstr>
      <vt:lpstr>Audit tapasztalatok</vt:lpstr>
    </vt:vector>
  </TitlesOfParts>
  <Company>E.ON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E.ON PowerPoint</dc:title>
  <dc:creator>Dömötör, Ildikó</dc:creator>
  <cp:lastModifiedBy>Pacher Zoltán</cp:lastModifiedBy>
  <cp:revision>133</cp:revision>
  <dcterms:created xsi:type="dcterms:W3CDTF">2012-01-27T11:53:41Z</dcterms:created>
  <dcterms:modified xsi:type="dcterms:W3CDTF">2016-10-24T07:54:57Z</dcterms:modified>
</cp:coreProperties>
</file>