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64" r:id="rId4"/>
    <p:sldId id="265" r:id="rId5"/>
    <p:sldId id="262" r:id="rId6"/>
    <p:sldId id="269" r:id="rId7"/>
    <p:sldId id="266" r:id="rId8"/>
    <p:sldId id="263" r:id="rId9"/>
    <p:sldId id="268" r:id="rId10"/>
  </p:sldIdLst>
  <p:sldSz cx="9144000" cy="5143500" type="screen16x9"/>
  <p:notesSz cx="6858000" cy="9144000"/>
  <p:custDataLst>
    <p:tags r:id="rId13"/>
  </p:custDataLst>
  <p:defaultTextStyle>
    <a:defPPr>
      <a:defRPr lang="de-DE"/>
    </a:defPPr>
    <a:lvl1pPr marL="0" algn="l" defTabSz="914400" rtl="0" eaLnBrk="1" latinLnBrk="0" hangingPunct="1">
      <a:defRPr kumimoji="0" lang="de-DE" sz="1400" b="0" i="0" u="none" kern="1200" baseline="0">
        <a:solidFill>
          <a:schemeClr val="tx1"/>
        </a:solidFill>
        <a:latin typeface="EON Brix Sans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1C0A"/>
    <a:srgbClr val="5CC1CB"/>
    <a:srgbClr val="000000"/>
    <a:srgbClr val="E3E000"/>
    <a:srgbClr val="B0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ilágos stílus 1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Közepesen sötét stílus 1 – 5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Világos stílus 3 – 5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173" y="86"/>
      </p:cViewPr>
      <p:guideLst>
        <p:guide orient="horz" pos="237"/>
        <p:guide orient="horz" pos="862"/>
        <p:guide orient="horz" pos="3004"/>
        <p:guide orient="horz" pos="2785"/>
        <p:guide pos="986"/>
        <p:guide pos="1146"/>
        <p:guide pos="1894"/>
        <p:guide pos="2053"/>
        <p:guide pos="2801"/>
        <p:guide pos="2960"/>
        <p:guide pos="3707"/>
        <p:guide pos="3866"/>
        <p:guide pos="4614"/>
        <p:guide pos="4773"/>
        <p:guide pos="5522"/>
        <p:guide pos="2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-2004" y="-4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9832-9B74-420C-8D1C-742B40C38B3E}" type="datetimeFigureOut">
              <a:rPr lang="de-DE" smtClean="0"/>
              <a:t>17.11.2017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B21D2-EE0C-4F60-9290-A95707687EAD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40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20B-1595-4AD5-8C42-650ED0B09BCC}" type="datetimeFigureOut">
              <a:rPr lang="de-DE" smtClean="0"/>
              <a:t>17.11.2017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88022-2B66-4C3B-913E-DF7D5DD0D66A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84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193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797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68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60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660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 dirty="0" smtClean="0"/>
              <a:t>TT.MM.JJJJ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3520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9505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77825" y="1371599"/>
            <a:ext cx="5508000" cy="3398400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 smtClean="0"/>
              <a:t>Additional </a:t>
            </a:r>
            <a:r>
              <a:rPr lang="de-DE" dirty="0" err="1" smtClean="0"/>
              <a:t>information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7393063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ustom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2737804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895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0438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58166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72360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8925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4958"/>
      </p:ext>
    </p:extLst>
  </p:cSld>
  <p:clrMapOvr>
    <a:masterClrMapping/>
  </p:clrMapOvr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90566"/>
      </p:ext>
    </p:extLst>
  </p:cSld>
  <p:clrMapOvr>
    <a:masterClrMapping/>
  </p:clrMapOvr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less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660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568209515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full color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16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16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144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TT.MM.JJJJ</a:t>
            </a:r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7786800" y="0"/>
              <a:ext cx="1357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218000" y="0"/>
              <a:ext cx="5688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31136"/>
      </p:ext>
    </p:extLst>
  </p:cSld>
  <p:clrMapOvr>
    <a:masterClrMapping/>
  </p:clrMapOvr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1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grpSp>
        <p:nvGrpSpPr>
          <p:cNvPr id="3" name="Gruppieren 2"/>
          <p:cNvGrpSpPr/>
          <p:nvPr userDrawn="1"/>
        </p:nvGrpSpPr>
        <p:grpSpPr>
          <a:xfrm>
            <a:off x="6652800" y="0"/>
            <a:ext cx="2491200" cy="5144400"/>
            <a:chOff x="6652800" y="0"/>
            <a:chExt cx="24912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7030800" y="0"/>
              <a:ext cx="2113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6652800" y="0"/>
              <a:ext cx="3780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3389924202"/>
      </p:ext>
    </p:extLst>
  </p:cSld>
  <p:clrMapOvr>
    <a:masterClrMapping/>
  </p:clrMapOvr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2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8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7408800" y="0"/>
            <a:ext cx="1735200" cy="5144400"/>
          </a:xfrm>
          <a:prstGeom prst="rect">
            <a:avLst/>
          </a:prstGeom>
          <a:solidFill>
            <a:srgbClr val="EA1C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6012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9797803"/>
      </p:ext>
    </p:extLst>
  </p:cSld>
  <p:clrMapOvr>
    <a:masterClrMapping/>
  </p:clrMapOvr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261600"/>
            <a:ext cx="2124877" cy="630000"/>
          </a:xfrm>
          <a:prstGeom prst="rect">
            <a:avLst/>
          </a:prstGeom>
        </p:spPr>
      </p:pic>
      <p:grpSp>
        <p:nvGrpSpPr>
          <p:cNvPr id="11" name="Gruppieren 10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" name="Rechteck 9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804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804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EA1C0A"/>
                </a:solidFill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502519"/>
      </p:ext>
    </p:extLst>
  </p:cSld>
  <p:clrMapOvr>
    <a:masterClrMapping/>
  </p:clrMapOvr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full color">
    <p:bg>
      <p:bgPr>
        <a:solidFill>
          <a:srgbClr val="EA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88400" y="0"/>
            <a:ext cx="378000" cy="514440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7884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 userDrawn="1"/>
        </p:nvSpPr>
        <p:spPr>
          <a:xfrm>
            <a:off x="6343200" y="0"/>
            <a:ext cx="2800800" cy="5144400"/>
          </a:xfrm>
          <a:prstGeom prst="rect">
            <a:avLst/>
          </a:prstGeom>
          <a:solidFill>
            <a:srgbClr val="B004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2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200" y="3261600"/>
            <a:ext cx="2124877" cy="630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1166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166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47040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6649200" y="0"/>
              <a:ext cx="22716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0" y="0"/>
              <a:ext cx="6012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0" y="-1"/>
            <a:ext cx="6058455" cy="5144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1573200"/>
            <a:ext cx="52956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9200" y="2901600"/>
            <a:ext cx="52956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456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TT.MM.JJJJ</a:t>
            </a:r>
            <a:endParaRPr lang="de-DE" dirty="0"/>
          </a:p>
        </p:txBody>
      </p: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9924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4500860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11536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705529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1371600"/>
            <a:ext cx="5508000" cy="33988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138000" y="1371600"/>
            <a:ext cx="2628000" cy="2628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 smtClean="0"/>
              <a:t>Additional </a:t>
            </a:r>
            <a:r>
              <a:rPr lang="de-DE" dirty="0" err="1" smtClean="0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9818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5886000" cy="37728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 smtClean="0"/>
              <a:t>Additional </a:t>
            </a:r>
            <a:r>
              <a:rPr lang="de-DE" dirty="0" err="1" smtClean="0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84044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9144000" cy="3772800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165555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00" y="1371600"/>
            <a:ext cx="6948000" cy="33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36400" y="4662000"/>
            <a:ext cx="756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 dirty="0" smtClean="0"/>
              <a:t>TT.MM.JJJJ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020000" y="518400"/>
            <a:ext cx="1746000" cy="30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2400" y="4662000"/>
            <a:ext cx="2736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fld id="{93C795C4-4A26-412B-AA90-98E97FF83D41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69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50" r:id="rId4"/>
    <p:sldLayoutId id="2147483652" r:id="rId5"/>
    <p:sldLayoutId id="2147483658" r:id="rId6"/>
    <p:sldLayoutId id="2147483662" r:id="rId7"/>
    <p:sldLayoutId id="2147483660" r:id="rId8"/>
    <p:sldLayoutId id="2147483664" r:id="rId9"/>
    <p:sldLayoutId id="2147483665" r:id="rId10"/>
    <p:sldLayoutId id="2147483654" r:id="rId11"/>
    <p:sldLayoutId id="2147483655" r:id="rId12"/>
    <p:sldLayoutId id="2147483668" r:id="rId13"/>
    <p:sldLayoutId id="2147483675" r:id="rId14"/>
    <p:sldLayoutId id="2147483676" r:id="rId15"/>
    <p:sldLayoutId id="2147483677" r:id="rId16"/>
    <p:sldLayoutId id="2147483674" r:id="rId17"/>
    <p:sldLayoutId id="2147483669" r:id="rId18"/>
    <p:sldLayoutId id="2147483651" r:id="rId19"/>
    <p:sldLayoutId id="2147483670" r:id="rId20"/>
    <p:sldLayoutId id="2147483671" r:id="rId21"/>
    <p:sldLayoutId id="2147483672" r:id="rId22"/>
    <p:sldLayoutId id="2147483673" r:id="rId23"/>
  </p:sldLayoutIdLst>
  <p:hf hdr="0" ftr="0"/>
  <p:txStyles>
    <p:titleStyle>
      <a:lvl1pPr algn="l" defTabSz="914400" rtl="0" eaLnBrk="1" latinLnBrk="0" hangingPunct="1">
        <a:lnSpc>
          <a:spcPts val="2500"/>
        </a:lnSpc>
        <a:spcBef>
          <a:spcPct val="0"/>
        </a:spcBef>
        <a:buNone/>
        <a:defRPr sz="2400" kern="100" baseline="0">
          <a:solidFill>
            <a:srgbClr val="EA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Clr>
          <a:srgbClr val="EA1C0A"/>
        </a:buClr>
        <a:buFont typeface="EON Brix Sans" panose="020B0500000000000000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717550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hu/url?url=http://superiormagazin.hu/eletmod/arulkodo-kezfogasok/&amp;rct=j&amp;frm=1&amp;q=&amp;esrc=s&amp;sa=U&amp;ved=0CBsQwW4wA2oVChMI8bmu8vLcxwIVx24UCh3jJAKD&amp;sig2=APyiD9QBHBUuXJYBuWWlxA&amp;usg=AFQjCNFa-Y8kB0avKKZ2o0FR13qQ6zXkI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google.de/url?url=https://www.liveplan.com/&amp;rct=j&amp;frm=1&amp;q=&amp;esrc=s&amp;sa=U&amp;ved=0ahUKEwiEmePWvsXXAhUBhBoKHS1aDMsQwW4IGjAC&amp;usg=AOvVaw16TyWl7cbXDTxDEQGPNjF0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9545" y="1225198"/>
            <a:ext cx="7003036" cy="1607129"/>
          </a:xfrm>
        </p:spPr>
        <p:txBody>
          <a:bodyPr>
            <a:noAutofit/>
          </a:bodyPr>
          <a:lstStyle/>
          <a:p>
            <a:pPr marL="539750" algn="l">
              <a:lnSpc>
                <a:spcPct val="100000"/>
              </a:lnSpc>
            </a:pP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                                                      </a:t>
            </a: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> </a:t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400" dirty="0" smtClean="0"/>
              <a:t/>
            </a:r>
            <a:br>
              <a:rPr lang="hu-HU" sz="1400" dirty="0" smtClean="0"/>
            </a:b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800" dirty="0"/>
              <a:t/>
            </a:r>
            <a:br>
              <a:rPr lang="hu-HU" sz="1800" dirty="0"/>
            </a:br>
            <a:r>
              <a:rPr lang="hu-HU" sz="1800" b="1" dirty="0" err="1"/>
              <a:t>Munkaelőkészítés</a:t>
            </a:r>
            <a:r>
              <a:rPr lang="hu-HU" sz="1800" b="1" dirty="0"/>
              <a:t> és a vállalkozói munkavégzés szabályzat</a:t>
            </a:r>
            <a:r>
              <a:rPr lang="hu-HU" sz="1600" b="1" dirty="0" smtClean="0"/>
              <a:t/>
            </a:r>
            <a:br>
              <a:rPr lang="hu-HU" sz="1600" b="1" dirty="0" smtClean="0"/>
            </a:br>
            <a:r>
              <a:rPr lang="hu-HU" sz="2400" dirty="0" smtClean="0"/>
              <a:t>				            </a:t>
            </a:r>
            <a:r>
              <a:rPr lang="hu-HU" sz="1800" dirty="0" smtClean="0"/>
              <a:t>Oktatási anyag</a:t>
            </a:r>
            <a:r>
              <a:rPr lang="hu-HU" sz="1800" b="1" dirty="0" smtClean="0"/>
              <a:t> </a:t>
            </a:r>
            <a:endParaRPr lang="hu-HU" sz="1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32164" y="3081710"/>
            <a:ext cx="6545836" cy="700582"/>
          </a:xfrm>
        </p:spPr>
        <p:txBody>
          <a:bodyPr/>
          <a:lstStyle/>
          <a:p>
            <a:endParaRPr lang="hu-HU" sz="2000" dirty="0" smtClean="0"/>
          </a:p>
        </p:txBody>
      </p:sp>
      <p:sp>
        <p:nvSpPr>
          <p:cNvPr id="7" name="EON_Txtbox_Author"/>
          <p:cNvSpPr txBox="1"/>
          <p:nvPr/>
        </p:nvSpPr>
        <p:spPr>
          <a:xfrm>
            <a:off x="4528011" y="0"/>
            <a:ext cx="2994570" cy="144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900" dirty="0" smtClean="0"/>
              <a:t>                                                                              </a:t>
            </a:r>
            <a:endParaRPr lang="hu-HU" sz="900" dirty="0">
              <a:latin typeface="+mj-lt"/>
            </a:endParaRPr>
          </a:p>
        </p:txBody>
      </p:sp>
      <p:sp>
        <p:nvSpPr>
          <p:cNvPr id="5" name="EON_Txtbox_Author"/>
          <p:cNvSpPr txBox="1"/>
          <p:nvPr/>
        </p:nvSpPr>
        <p:spPr>
          <a:xfrm>
            <a:off x="4583430" y="378000"/>
            <a:ext cx="2994570" cy="144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1125"/>
              </a:lnSpc>
            </a:pPr>
            <a:endParaRPr lang="hu-HU" sz="900" dirty="0">
              <a:latin typeface="+mj-lt"/>
            </a:endParaRPr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/>
          <a:p>
            <a:r>
              <a:rPr lang="hu-HU" dirty="0" smtClean="0"/>
              <a:t>2017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531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8000" y="158291"/>
            <a:ext cx="8329582" cy="439418"/>
          </a:xfrm>
        </p:spPr>
        <p:txBody>
          <a:bodyPr/>
          <a:lstStyle/>
          <a:p>
            <a:r>
              <a:rPr lang="hu-HU" b="1" dirty="0"/>
              <a:t>Mi tartalmaz a szabályozás?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1854" y="685800"/>
            <a:ext cx="8100545" cy="3807109"/>
          </a:xfrm>
        </p:spPr>
        <p:txBody>
          <a:bodyPr/>
          <a:lstStyle/>
          <a:p>
            <a:pPr marL="406400" lvl="1" indent="-203200">
              <a:lnSpc>
                <a:spcPct val="100000"/>
              </a:lnSpc>
              <a:spcAft>
                <a:spcPts val="0"/>
              </a:spcAft>
              <a:buNone/>
            </a:pPr>
            <a:endParaRPr lang="hu-HU" b="1" dirty="0" smtClean="0"/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  <a:buNone/>
            </a:pPr>
            <a:r>
              <a:rPr lang="hu-HU" b="1" dirty="0" smtClean="0"/>
              <a:t>Mit </a:t>
            </a:r>
            <a:r>
              <a:rPr lang="hu-HU" b="1" dirty="0"/>
              <a:t>tartalmaz a szabályzat: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  <a:buSzPct val="100000"/>
              <a:buFont typeface="Wingdings"/>
              <a:buChar char=""/>
            </a:pPr>
            <a:r>
              <a:rPr lang="hu-HU" dirty="0"/>
              <a:t>Vállalkozók kiválasztásának, előminősítésének szabályait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Szerződések munkavédelmi, tűzvédelmi és környezetvédelmi követelményeit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Az Organizációra vonatkozó szabályokat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A vállalkozói munkavégzés ellenőrzésére, és a vállalkozói adatszolgáltatásra vonatkozó szabályokat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Munkahelyi koordinációra vonatkozó szabályokat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Biztonsági és egészségvédelmi terv készítésével valamint a Biztonsági és egészségvédelmi koordinátori feladatokkal kapcsolatos feladatokat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Vállalkozói oktatásokkal, információ átadással kapcsolatos feladatokat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r>
              <a:rPr lang="hu-HU" dirty="0"/>
              <a:t>Tapasztalati értékeléssel kapcsolatos </a:t>
            </a:r>
            <a:r>
              <a:rPr lang="hu-HU" dirty="0" smtClean="0"/>
              <a:t>feladatokat</a:t>
            </a:r>
          </a:p>
          <a:p>
            <a:pPr marL="406400" lvl="1" indent="-203200">
              <a:lnSpc>
                <a:spcPct val="100000"/>
              </a:lnSpc>
              <a:spcAft>
                <a:spcPts val="0"/>
              </a:spcAft>
            </a:pPr>
            <a:endParaRPr lang="hu-HU" dirty="0"/>
          </a:p>
          <a:p>
            <a:pPr>
              <a:lnSpc>
                <a:spcPct val="100000"/>
              </a:lnSpc>
            </a:pPr>
            <a:r>
              <a:rPr lang="hu-HU" b="1" dirty="0"/>
              <a:t>Az utasítás célja</a:t>
            </a:r>
            <a:r>
              <a:rPr lang="hu-HU" dirty="0"/>
              <a:t>: A </a:t>
            </a:r>
            <a:r>
              <a:rPr lang="hu-HU" dirty="0" err="1"/>
              <a:t>munkaelőkészítés</a:t>
            </a:r>
            <a:r>
              <a:rPr lang="hu-HU" dirty="0"/>
              <a:t> valamint a vállalkozói munkavégzés és az azzal kapcsolatos egyéb tevékenységek szabályainak meghatározása. 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548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8114400" cy="439418"/>
          </a:xfrm>
        </p:spPr>
        <p:txBody>
          <a:bodyPr/>
          <a:lstStyle/>
          <a:p>
            <a:r>
              <a:rPr lang="hu-HU" sz="2000" b="1" dirty="0"/>
              <a:t>Előminősítés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9726" y="4514672"/>
            <a:ext cx="5274657" cy="582655"/>
          </a:xfrm>
        </p:spPr>
        <p:txBody>
          <a:bodyPr/>
          <a:lstStyle/>
          <a:p>
            <a:pPr marL="179388" lvl="0" indent="180975">
              <a:lnSpc>
                <a:spcPct val="100000"/>
              </a:lnSpc>
              <a:spcAft>
                <a:spcPts val="0"/>
              </a:spcAft>
            </a:pPr>
            <a:r>
              <a:rPr lang="hu-HU" b="1" kern="1200" dirty="0" smtClean="0">
                <a:solidFill>
                  <a:srgbClr val="FF0000"/>
                </a:solidFill>
              </a:rPr>
              <a:t>Érvényes </a:t>
            </a:r>
            <a:r>
              <a:rPr lang="hu-HU" b="1" kern="1200" dirty="0">
                <a:solidFill>
                  <a:srgbClr val="FF0000"/>
                </a:solidFill>
              </a:rPr>
              <a:t>és megfelelő eredményű </a:t>
            </a:r>
            <a:r>
              <a:rPr lang="hu-HU" b="1" kern="1200" dirty="0" smtClean="0">
                <a:solidFill>
                  <a:srgbClr val="FF0000"/>
                </a:solidFill>
              </a:rPr>
              <a:t>előminősítés nélkül </a:t>
            </a:r>
          </a:p>
          <a:p>
            <a:pPr marL="179388" lvl="0">
              <a:lnSpc>
                <a:spcPct val="100000"/>
              </a:lnSpc>
              <a:spcAft>
                <a:spcPts val="0"/>
              </a:spcAft>
            </a:pPr>
            <a:r>
              <a:rPr lang="hu-HU" b="1" kern="1200" dirty="0">
                <a:solidFill>
                  <a:srgbClr val="FF0000"/>
                </a:solidFill>
              </a:rPr>
              <a:t> </a:t>
            </a:r>
            <a:r>
              <a:rPr lang="hu-HU" b="1" kern="1200" dirty="0" smtClean="0">
                <a:solidFill>
                  <a:srgbClr val="FF0000"/>
                </a:solidFill>
              </a:rPr>
              <a:t>                  nem végezhet munkát a vállalkozó.</a:t>
            </a:r>
          </a:p>
          <a:p>
            <a:pPr algn="ctr"/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3</a:t>
            </a:fld>
            <a:endParaRPr lang="de-DE" dirty="0"/>
          </a:p>
        </p:txBody>
      </p:sp>
      <p:sp>
        <p:nvSpPr>
          <p:cNvPr id="7" name="Téglalap 6"/>
          <p:cNvSpPr/>
          <p:nvPr/>
        </p:nvSpPr>
        <p:spPr>
          <a:xfrm>
            <a:off x="378000" y="817418"/>
            <a:ext cx="83295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dirty="0">
                <a:solidFill>
                  <a:srgbClr val="000000"/>
                </a:solidFill>
                <a:latin typeface="+mn-lt"/>
              </a:rPr>
              <a:t>Minden vállalkozást, aki a társaság telephelyén, berendezésein vagy a társaság megbízásából végez munkát, munkavédelmi, tűzvédelmi és környezetvédelmi kockázatalapú értékelésnek kell alávetni a szerződéses megállapodások megkötése vagy a munka megkezdése előtt.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1907871" y="1864464"/>
            <a:ext cx="10527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1000" b="1" dirty="0">
                <a:solidFill>
                  <a:srgbClr val="000000"/>
                </a:solidFill>
                <a:latin typeface="+mn-lt"/>
              </a:rPr>
              <a:t>Besorolás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1000" b="1" dirty="0">
                <a:solidFill>
                  <a:srgbClr val="000000"/>
                </a:solidFill>
                <a:latin typeface="+mn-lt"/>
              </a:rPr>
              <a:t>kockázati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1000" b="1" dirty="0" smtClean="0">
                <a:solidFill>
                  <a:srgbClr val="000000"/>
                </a:solidFill>
                <a:latin typeface="+mn-lt"/>
              </a:rPr>
              <a:t>osztályba</a:t>
            </a:r>
            <a:endParaRPr lang="en-US" sz="10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9" name="Rechteck 4"/>
          <p:cNvSpPr>
            <a:spLocks noChangeArrowheads="1"/>
          </p:cNvSpPr>
          <p:nvPr/>
        </p:nvSpPr>
        <p:spPr bwMode="auto">
          <a:xfrm>
            <a:off x="433921" y="1787034"/>
            <a:ext cx="2452232" cy="738664"/>
          </a:xfrm>
          <a:prstGeom prst="rect">
            <a:avLst/>
          </a:prstGeom>
          <a:noFill/>
          <a:ln w="19050" algn="ctr">
            <a:solidFill>
              <a:srgbClr val="FFB4A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21" y="1800245"/>
            <a:ext cx="1473950" cy="725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hteck 4"/>
          <p:cNvSpPr>
            <a:spLocks noChangeArrowheads="1"/>
          </p:cNvSpPr>
          <p:nvPr/>
        </p:nvSpPr>
        <p:spPr bwMode="auto">
          <a:xfrm>
            <a:off x="3370861" y="1787035"/>
            <a:ext cx="2069358" cy="741404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FFB4A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1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95" y="1864464"/>
            <a:ext cx="871502" cy="56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zövegdoboz 12"/>
          <p:cNvSpPr txBox="1"/>
          <p:nvPr/>
        </p:nvSpPr>
        <p:spPr>
          <a:xfrm>
            <a:off x="4331533" y="1884400"/>
            <a:ext cx="11086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1000" b="1" dirty="0" smtClean="0">
                <a:solidFill>
                  <a:srgbClr val="000000"/>
                </a:solidFill>
                <a:latin typeface="+mn-lt"/>
              </a:rPr>
              <a:t>Előminősítési kérdőív összeállítása</a:t>
            </a:r>
            <a:endParaRPr lang="en-US" sz="10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" name="Rechteck 4"/>
          <p:cNvSpPr>
            <a:spLocks noChangeArrowheads="1"/>
          </p:cNvSpPr>
          <p:nvPr/>
        </p:nvSpPr>
        <p:spPr bwMode="auto">
          <a:xfrm>
            <a:off x="5934364" y="1787035"/>
            <a:ext cx="2235200" cy="754998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FFB4A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1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5" name="Picture 2" descr="Präqualifikation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68" r="-43732"/>
          <a:stretch/>
        </p:blipFill>
        <p:spPr bwMode="auto">
          <a:xfrm>
            <a:off x="5979765" y="1872583"/>
            <a:ext cx="2144397" cy="56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zövegdoboz 16"/>
          <p:cNvSpPr txBox="1"/>
          <p:nvPr/>
        </p:nvSpPr>
        <p:spPr>
          <a:xfrm>
            <a:off x="7153536" y="1933701"/>
            <a:ext cx="974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1000" b="1" dirty="0" err="1" smtClean="0">
                <a:solidFill>
                  <a:srgbClr val="000000"/>
                </a:solidFill>
                <a:latin typeface="+mn-lt"/>
              </a:rPr>
              <a:t>Előminő-</a:t>
            </a:r>
            <a:endParaRPr lang="hu-HU" sz="1000" b="1" dirty="0" smtClean="0">
              <a:solidFill>
                <a:srgbClr val="000000"/>
              </a:solidFill>
              <a:latin typeface="+mn-lt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sz="1000" b="1" dirty="0" err="1" smtClean="0">
                <a:solidFill>
                  <a:srgbClr val="000000"/>
                </a:solidFill>
                <a:latin typeface="+mn-lt"/>
              </a:rPr>
              <a:t>sítés</a:t>
            </a:r>
            <a:endParaRPr lang="en-US" sz="10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8" name="Téglalap 17"/>
          <p:cNvSpPr/>
          <p:nvPr/>
        </p:nvSpPr>
        <p:spPr>
          <a:xfrm>
            <a:off x="433922" y="2694744"/>
            <a:ext cx="232313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lvl="0" indent="-90488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Közszolgáltatók, saját telephelyen munkát végzők esetén nincs</a:t>
            </a:r>
          </a:p>
          <a:p>
            <a:pPr marL="90488" lvl="0" indent="-90488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A minősítés a </a:t>
            </a:r>
            <a:r>
              <a:rPr lang="hu-HU" sz="1000" dirty="0" err="1">
                <a:solidFill>
                  <a:srgbClr val="000000"/>
                </a:solidFill>
                <a:latin typeface="+mn-lt"/>
              </a:rPr>
              <a:t>BMIG-et</a:t>
            </a:r>
            <a:r>
              <a:rPr lang="hu-HU" sz="1000" dirty="0">
                <a:solidFill>
                  <a:srgbClr val="000000"/>
                </a:solidFill>
                <a:latin typeface="+mn-lt"/>
              </a:rPr>
              <a:t> készítő feladata, és a kockázati besorolást minden anyagra és szolgáltatásra </a:t>
            </a:r>
            <a:r>
              <a:rPr lang="hu-HU" sz="1000" dirty="0" smtClean="0">
                <a:solidFill>
                  <a:srgbClr val="000000"/>
                </a:solidFill>
                <a:latin typeface="+mn-lt"/>
              </a:rPr>
              <a:t>vonatkozóan  el kell végezni</a:t>
            </a:r>
            <a:r>
              <a:rPr lang="hu-HU" sz="1000" dirty="0">
                <a:solidFill>
                  <a:srgbClr val="000000"/>
                </a:solidFill>
                <a:latin typeface="+mn-lt"/>
              </a:rPr>
              <a:t>  </a:t>
            </a:r>
            <a:endParaRPr lang="hu-HU" sz="1000" dirty="0" smtClean="0">
              <a:solidFill>
                <a:srgbClr val="000000"/>
              </a:solidFill>
              <a:latin typeface="+mn-lt"/>
            </a:endParaRPr>
          </a:p>
          <a:p>
            <a:pPr lvl="0" algn="just">
              <a:buClr>
                <a:srgbClr val="F21C0A"/>
              </a:buClr>
              <a:buSzPct val="100000"/>
            </a:pPr>
            <a:r>
              <a:rPr lang="hu-HU" sz="1000" dirty="0" smtClean="0">
                <a:solidFill>
                  <a:srgbClr val="000000"/>
                </a:solidFill>
                <a:latin typeface="+mn-lt"/>
              </a:rPr>
              <a:t>   tételsoronként</a:t>
            </a:r>
            <a:r>
              <a:rPr lang="hu-HU" sz="1000" dirty="0">
                <a:solidFill>
                  <a:srgbClr val="000000"/>
                </a:solidFill>
                <a:latin typeface="+mn-lt"/>
              </a:rPr>
              <a:t>. </a:t>
            </a:r>
          </a:p>
        </p:txBody>
      </p:sp>
      <p:sp>
        <p:nvSpPr>
          <p:cNvPr id="19" name="Téglalap 18"/>
          <p:cNvSpPr/>
          <p:nvPr/>
        </p:nvSpPr>
        <p:spPr>
          <a:xfrm>
            <a:off x="3370861" y="2686311"/>
            <a:ext cx="20693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Pályázati anyaghoz csatolni kell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Kialakítása a végzett tevékenység alapján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A foglalkoztatás jellegét figyelembe kell venni (egyéni vállalkozók)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A munkavédelmi szakterület készíti el</a:t>
            </a:r>
          </a:p>
        </p:txBody>
      </p:sp>
      <p:sp>
        <p:nvSpPr>
          <p:cNvPr id="20" name="Téglalap 19"/>
          <p:cNvSpPr/>
          <p:nvPr/>
        </p:nvSpPr>
        <p:spPr>
          <a:xfrm>
            <a:off x="5966691" y="2609367"/>
            <a:ext cx="22028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Az előminősítés mélysége a kockázati szinttől függően lehet:</a:t>
            </a:r>
          </a:p>
          <a:p>
            <a:pPr marL="350838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</a:rPr>
              <a:t>Egyszerűsített okmányaudit</a:t>
            </a:r>
          </a:p>
          <a:p>
            <a:pPr marL="350838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</a:rPr>
              <a:t>Okmányaudit</a:t>
            </a:r>
          </a:p>
          <a:p>
            <a:pPr marL="350838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</a:rPr>
              <a:t>Okmányaudit + telephelyi audit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Munkavédelmi, tűzvédelmi, környezetvédelmi szakterület végzi a minősítést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000" dirty="0">
                <a:solidFill>
                  <a:srgbClr val="000000"/>
                </a:solidFill>
                <a:latin typeface="+mn-lt"/>
              </a:rPr>
              <a:t>3 évente megújító auditot kell elvégezni magas kockázat esetén</a:t>
            </a:r>
          </a:p>
        </p:txBody>
      </p:sp>
    </p:spTree>
    <p:extLst>
      <p:ext uri="{BB962C8B-B14F-4D97-AF65-F5344CB8AC3E}">
        <p14:creationId xmlns:p14="http://schemas.microsoft.com/office/powerpoint/2010/main" val="316681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8000" y="121691"/>
            <a:ext cx="8114400" cy="453273"/>
          </a:xfrm>
        </p:spPr>
        <p:txBody>
          <a:bodyPr/>
          <a:lstStyle/>
          <a:p>
            <a:r>
              <a:rPr lang="hu-HU" sz="2000" b="1" kern="1200" dirty="0">
                <a:solidFill>
                  <a:srgbClr val="F21C0A"/>
                </a:solidFill>
                <a:latin typeface="+mn-lt"/>
              </a:rPr>
              <a:t>Szerződések munkavédelmi mellékletei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4</a:t>
            </a:fld>
            <a:endParaRPr lang="de-DE" dirty="0"/>
          </a:p>
        </p:txBody>
      </p:sp>
      <p:pic>
        <p:nvPicPr>
          <p:cNvPr id="6" name="Picture 7" descr="https://encrypted-tbn2.gstatic.com/images?q=tbn:ANd9GcQzUzFxLHU3XpApJPVgL6S3L8kCLW9na5adljIS7NN15tGorTWzKFUKS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202" y="1098000"/>
            <a:ext cx="1727192" cy="1156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1261119" y="2100453"/>
            <a:ext cx="1799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u-HU" dirty="0" smtClean="0">
                <a:solidFill>
                  <a:srgbClr val="000000"/>
                </a:solidFill>
                <a:latin typeface="Arial"/>
              </a:rPr>
              <a:t>Szerződéskötés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4"/>
          <p:cNvSpPr>
            <a:spLocks noChangeArrowheads="1"/>
          </p:cNvSpPr>
          <p:nvPr/>
        </p:nvSpPr>
        <p:spPr bwMode="auto">
          <a:xfrm>
            <a:off x="485487" y="568274"/>
            <a:ext cx="3219597" cy="1785104"/>
          </a:xfrm>
          <a:prstGeom prst="rect">
            <a:avLst/>
          </a:prstGeom>
          <a:noFill/>
          <a:ln w="19050" algn="ctr">
            <a:solidFill>
              <a:srgbClr val="FFB4A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927764" y="568274"/>
            <a:ext cx="4724400" cy="1785104"/>
          </a:xfrm>
          <a:prstGeom prst="rect">
            <a:avLst/>
          </a:prstGeom>
          <a:noFill/>
          <a:ln>
            <a:solidFill>
              <a:srgbClr val="FFB4A0"/>
            </a:solidFill>
          </a:ln>
        </p:spPr>
        <p:txBody>
          <a:bodyPr wrap="square" rtlCol="0">
            <a:spAutoFit/>
          </a:bodyPr>
          <a:lstStyle/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 szerződéshez munkavédelmi környezetvédelmi tűzvédelmi önálló mellékletet kell csatolni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alapja a végzendő/pályáztatandó tevékenység részletes műszaki leírása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 pályázat kiírása előtt kell összeállítani és a pályázati anyaghoz csatolni kell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minimálisan tartalma: a munkavégzés előkészítésével a munkavégzés személyi, tárgyi, szervezési kérdéseivel kapcsolatos követelményeket.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lang="hu-HU" sz="1100" kern="0" dirty="0" smtClean="0">
                <a:solidFill>
                  <a:srgbClr val="000000"/>
                </a:solidFill>
                <a:latin typeface="+mn-lt"/>
              </a:rPr>
              <a:t>M</a:t>
            </a:r>
            <a:r>
              <a:rPr kumimoji="0" lang="hu-H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unkavédelmi, környezetvédelmi szakterület készíti el</a:t>
            </a:r>
          </a:p>
        </p:txBody>
      </p:sp>
      <p:sp>
        <p:nvSpPr>
          <p:cNvPr id="10" name="Gleichschenkliges Dreieck 34"/>
          <p:cNvSpPr/>
          <p:nvPr/>
        </p:nvSpPr>
        <p:spPr>
          <a:xfrm rot="5400000">
            <a:off x="3469741" y="1696170"/>
            <a:ext cx="650687" cy="180000"/>
          </a:xfrm>
          <a:prstGeom prst="triangle">
            <a:avLst/>
          </a:prstGeom>
          <a:solidFill>
            <a:srgbClr val="FFB4A0"/>
          </a:solidFill>
          <a:ln w="25400" cap="flat" cmpd="sng" algn="ctr">
            <a:solidFill>
              <a:srgbClr val="FFB4A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err="1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78000" y="2958234"/>
            <a:ext cx="458885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3200" indent="-203200"/>
            <a:r>
              <a:rPr lang="hu-HU" sz="1200" b="1" dirty="0" smtClean="0">
                <a:solidFill>
                  <a:srgbClr val="000000"/>
                </a:solidFill>
                <a:latin typeface="+mn-lt"/>
              </a:rPr>
              <a:t>A munkavédelmi melléklet legfontosabb elemei: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Munkavégzésre vonatkozó szabályok meghatározása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Személyi, tárgyi követelmények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Alvállalkozókkal kapcsolatos követelmények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Munkaszervezéssel kapcsolatos követelmények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Egyéni védőeszközökkel kapcsolatos követelmények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Kioktatottsággal kapcsolatos követelmények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Veszélyes gépekkel, eszközökkel kapcsolatos követelmények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endParaRPr lang="hu-HU" dirty="0" smtClean="0">
              <a:solidFill>
                <a:srgbClr val="000000"/>
              </a:solidFill>
              <a:latin typeface="Arial"/>
            </a:endParaRPr>
          </a:p>
          <a:p>
            <a:endParaRPr lang="hu-HU" dirty="0" err="1" smtClean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519" y="2490442"/>
            <a:ext cx="1994767" cy="2652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373" y="2408230"/>
            <a:ext cx="2311663" cy="2597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385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7999" y="206782"/>
            <a:ext cx="8336509" cy="430527"/>
          </a:xfrm>
        </p:spPr>
        <p:txBody>
          <a:bodyPr/>
          <a:lstStyle/>
          <a:p>
            <a:r>
              <a:rPr lang="hu-HU" sz="2000" b="1" dirty="0"/>
              <a:t>Organizációs bejárás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7999" y="741216"/>
            <a:ext cx="8336509" cy="4170219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hu-HU" sz="1200" dirty="0"/>
              <a:t>A társaság területén, létesítményeiben, berendezésein történő minden munkavégzést  munkabiztonsági szempontból – a kockázatoktól függően - dokumentáltan elő kell készíteni. 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5</a:t>
            </a:fld>
            <a:endParaRPr lang="de-DE" dirty="0"/>
          </a:p>
        </p:txBody>
      </p:sp>
      <p:sp>
        <p:nvSpPr>
          <p:cNvPr id="6" name="Szövegdoboz 5"/>
          <p:cNvSpPr txBox="1"/>
          <p:nvPr/>
        </p:nvSpPr>
        <p:spPr>
          <a:xfrm>
            <a:off x="509619" y="1461001"/>
            <a:ext cx="3217253" cy="2339102"/>
          </a:xfrm>
          <a:prstGeom prst="rect">
            <a:avLst/>
          </a:prstGeom>
          <a:noFill/>
          <a:ln>
            <a:solidFill>
              <a:srgbClr val="FFB4A0"/>
            </a:solidFill>
          </a:ln>
        </p:spPr>
        <p:txBody>
          <a:bodyPr wrap="square" rtlCol="0">
            <a:spAutoFit/>
          </a:bodyPr>
          <a:lstStyle/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Jelenleg az alábbi esetekben történik dokumentált munkaelőkészítés: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Magasban, azaz építészeti kivitelezési munkavégzésnél 2 méter felett, vagy nem építészeti munkavégzésnél 1 méter felett történik a munkavégzés? (tetőszerkezeten, állványon, létráról, kosaras gépjárműből, </a:t>
            </a:r>
            <a:r>
              <a:rPr lang="hu-HU" sz="900" dirty="0" smtClean="0"/>
              <a:t>…)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A munkavégzés során mélyben történik munkavégzés (pl. földmunka</a:t>
            </a:r>
            <a:r>
              <a:rPr lang="hu-HU" sz="900" dirty="0" smtClean="0"/>
              <a:t>)?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Veszélyes gépet alkalmaznak (Munkavédelmi törvény szerinti</a:t>
            </a:r>
            <a:r>
              <a:rPr lang="hu-HU" sz="900" dirty="0" smtClean="0"/>
              <a:t>)?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Egymásra közvetlen hatással lévő munkanemek egyidejű munkavégzésére van szükség</a:t>
            </a:r>
            <a:r>
              <a:rPr lang="hu-HU" sz="900" dirty="0" smtClean="0"/>
              <a:t>?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Ötnél több munkanem egyidejű végzésére van szükség</a:t>
            </a:r>
            <a:r>
              <a:rPr lang="hu-HU" sz="900" dirty="0" smtClean="0"/>
              <a:t>?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Tűzveszélyes tevékenység végzése szükséges</a:t>
            </a:r>
            <a:r>
              <a:rPr lang="hu-HU" sz="900" dirty="0" smtClean="0"/>
              <a:t>?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A munkavégzés időtartama meghaladja a 20 napot</a:t>
            </a:r>
            <a:r>
              <a:rPr lang="hu-HU" sz="900" dirty="0" smtClean="0"/>
              <a:t>?</a:t>
            </a:r>
          </a:p>
          <a:p>
            <a:pPr marL="203200" lvl="0" indent="-203200">
              <a:buClr>
                <a:srgbClr val="F21C0A"/>
              </a:buClr>
              <a:buSzPct val="100000"/>
              <a:buFont typeface="Wingdings"/>
              <a:buChar char=""/>
              <a:defRPr/>
            </a:pPr>
            <a:r>
              <a:rPr lang="hu-HU" sz="900" dirty="0"/>
              <a:t>Fővállalkozó további alvállalkozót von be?</a:t>
            </a:r>
            <a:endParaRPr kumimoji="0" lang="hu-HU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316626" y="4338834"/>
            <a:ext cx="70837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200" b="1" dirty="0">
                <a:solidFill>
                  <a:srgbClr val="FF0000"/>
                </a:solidFill>
                <a:latin typeface="+mn-lt"/>
              </a:rPr>
              <a:t>Az organizációs bejárás célja a vállalkozói munkavégzés biztonságos előkészítése, a munkavégzés során felmerülő illetve a munkakörnyezetből eredő kockázatok felmérése és ezek hatékony kezelése a balesetek megelőzése érdekében.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24" y="1063372"/>
            <a:ext cx="4539384" cy="3179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42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Organizációs </a:t>
            </a:r>
            <a:r>
              <a:rPr lang="hu-HU" b="1" dirty="0" smtClean="0"/>
              <a:t>bejárás</a:t>
            </a:r>
            <a:br>
              <a:rPr lang="hu-HU" b="1" dirty="0" smtClean="0"/>
            </a:br>
            <a:r>
              <a:rPr lang="hu-HU" sz="1800" i="1" dirty="0" smtClean="0"/>
              <a:t>Mire kell odafigyelni?</a:t>
            </a:r>
            <a:endParaRPr lang="hu-HU" i="1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587858"/>
              </p:ext>
            </p:extLst>
          </p:nvPr>
        </p:nvGraphicFramePr>
        <p:xfrm>
          <a:off x="643587" y="1209360"/>
          <a:ext cx="6512286" cy="347472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284177"/>
                <a:gridCol w="3228109"/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 smtClean="0">
                          <a:effectLst/>
                        </a:rPr>
                        <a:t>Egyszerűsített </a:t>
                      </a:r>
                      <a:r>
                        <a:rPr lang="hu-HU" sz="1100" b="1" u="none" strike="noStrike" dirty="0">
                          <a:effectLst/>
                        </a:rPr>
                        <a:t>organizációs </a:t>
                      </a:r>
                      <a:r>
                        <a:rPr lang="hu-HU" sz="1100" b="1" u="none" strike="noStrike" dirty="0" smtClean="0">
                          <a:effectLst/>
                        </a:rPr>
                        <a:t>jegyzőkönyv pontja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Megjegyzés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2.1 Bejárás megelőzi a munkát?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organizáció lényege a veszélyes tevékenység megtervezése, ezért fontos, hogy ne a munkakezdés előtti pillanatban egyeztessük le ki, mit, és hogyan fog dolgozni.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2.2 Munka megnevezéséből azonosítható a tevékenység?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  <a:r>
                        <a:rPr lang="hu-H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munkaelőkészítés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nem általános dokumentum, minden veszélyes tevékenységre egyedileg van kiállítva!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2.3 Vállalkozó részéről a jelenlévő azonos az aláíróval?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vállalkozó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képviselője a bejáráson részletesen átbeszéli az ingatlanos szakterülettel a követelményeket, ha nem ő írja alá akkor az aláíró hogyan kapja meg azokat az információkat?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2.4 Munkakezdés és organizáció közötti idő?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 túl sok, akkor lehet változnak a körülmények, ha túl kevés, akkor nem biztos,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hogy minden feltétel teljesíthető a munkakezdésig.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2.5 Létszám és időszükséglet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tervezés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alapvető feltétele ennek a meghatározása.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2.6 Munka leírásából pontosan </a:t>
                      </a:r>
                      <a:r>
                        <a:rPr lang="hu-HU" sz="1050" u="none" strike="noStrike" dirty="0" err="1">
                          <a:effectLst/>
                        </a:rPr>
                        <a:t>rekonsrtuálható</a:t>
                      </a:r>
                      <a:r>
                        <a:rPr lang="hu-HU" sz="1050" u="none" strike="noStrike" dirty="0">
                          <a:effectLst/>
                        </a:rPr>
                        <a:t> a tevékenység?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Lásd 2.2 pont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2.7 Munkaterület elhatárolása egyértelmű (módja, helye, eszköze)?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munkakörnyezetben tartózkodók védelme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 munkát végzők feladata, módjának meghatározása közös feladat!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2.8 Magasban/mélyben történő munkavégzés megfelelően megtervezett?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Kimagaslóan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veszélyes tevékenység, tervezésére mindenképpen szükség van.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2.9 Kockázatok felmérése </a:t>
                      </a:r>
                      <a:r>
                        <a:rPr lang="hu-HU" sz="1050" u="none" strike="noStrike" dirty="0" smtClean="0">
                          <a:effectLst/>
                        </a:rPr>
                        <a:t>teljes körű?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Gondoljuk át a munkafolyamatokat és a legveszélyesebb tevékenységeket vegyük fel mindenképpen!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u="none" strike="noStrike" dirty="0">
                          <a:effectLst/>
                        </a:rPr>
                        <a:t>2.10 Résztvevők aláírása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Név és aláírás kell!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TT.MM.JJJJ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6</a:t>
            </a:fld>
            <a:endParaRPr lang="de-DE" dirty="0"/>
          </a:p>
        </p:txBody>
      </p:sp>
      <p:pic>
        <p:nvPicPr>
          <p:cNvPr id="2050" name="Picture 2" descr="Képtalálat a következőre: „plan”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400" y="378000"/>
            <a:ext cx="1066800" cy="102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806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8000" y="107836"/>
            <a:ext cx="6740182" cy="571036"/>
          </a:xfrm>
        </p:spPr>
        <p:txBody>
          <a:bodyPr/>
          <a:lstStyle/>
          <a:p>
            <a:r>
              <a:rPr lang="hu-HU" sz="2000" b="1" kern="1200" dirty="0">
                <a:solidFill>
                  <a:srgbClr val="F21C0A"/>
                </a:solidFill>
                <a:latin typeface="+mn-lt"/>
              </a:rPr>
              <a:t>Koordináció a munkahelyeken</a:t>
            </a:r>
            <a:endParaRPr lang="hu-HU" sz="20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7999" y="678872"/>
            <a:ext cx="8246455" cy="4127128"/>
          </a:xfrm>
        </p:spPr>
        <p:txBody>
          <a:bodyPr/>
          <a:lstStyle/>
          <a:p>
            <a:pPr lvl="0"/>
            <a:endParaRPr lang="hu-HU" dirty="0"/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7</a:t>
            </a:fld>
            <a:endParaRPr lang="de-DE" dirty="0"/>
          </a:p>
        </p:txBody>
      </p:sp>
      <p:sp>
        <p:nvSpPr>
          <p:cNvPr id="6" name="Tartalom helye 2"/>
          <p:cNvSpPr txBox="1">
            <a:spLocks/>
          </p:cNvSpPr>
          <p:nvPr/>
        </p:nvSpPr>
        <p:spPr>
          <a:xfrm>
            <a:off x="609600" y="678872"/>
            <a:ext cx="3708400" cy="1295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7963" indent="-206375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F21C0A"/>
              </a:buClr>
              <a:buFont typeface="Wingdings" pitchFamily="2" charset="2"/>
              <a:buChar char="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955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12750" indent="-201613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F21C0A"/>
              </a:buClr>
              <a:buFont typeface="Wingdings" pitchFamily="2" charset="2"/>
              <a:buChar char="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4338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7538" indent="-20320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F21C0A"/>
              </a:buClr>
              <a:buFont typeface="Wingdings" pitchFamily="2" charset="2"/>
              <a:buChar char="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17538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0738" indent="-20320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F21C0A"/>
              </a:buClr>
              <a:buFont typeface="Wingdings" pitchFamily="2" charset="2"/>
              <a:buChar char="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20738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8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Több munkáltató által foglalkoztatott munkavállalók egy munkahelyen, egyidejűleg végeznek munkát </a:t>
            </a:r>
          </a:p>
          <a:p>
            <a:pPr marL="207963" marR="0" lvl="1" indent="-2063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Char char=""/>
              <a:tabLst/>
              <a:defRPr/>
            </a:pPr>
            <a:endParaRPr kumimoji="0" lang="hu-HU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07963" marR="0" lvl="1" indent="-2063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Char char=""/>
              <a:tabLst/>
              <a:defRPr/>
            </a:pPr>
            <a:endParaRPr kumimoji="0" lang="hu-HU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07963" marR="0" lvl="1" indent="-2063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Char char=""/>
              <a:tabLst/>
              <a:defRPr/>
            </a:pPr>
            <a:endParaRPr kumimoji="0" lang="hu-HU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07963" marR="0" lvl="1" indent="-2063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Char char=""/>
              <a:tabLst/>
              <a:defRPr/>
            </a:pPr>
            <a:endParaRPr kumimoji="0" lang="hu-HU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588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Az egyes tevékenységek egymásra hatása miatt a kockázatok megnövekednek.</a:t>
            </a:r>
          </a:p>
          <a:p>
            <a:pPr marL="207963" marR="0" lvl="1" indent="-2063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Tx/>
              <a:buFont typeface="Wingdings" pitchFamily="2" charset="2"/>
              <a:buChar char=""/>
              <a:tabLst/>
              <a:defRPr/>
            </a:pPr>
            <a:endParaRPr kumimoji="0" lang="hu-H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Lefelé nyíl 6"/>
          <p:cNvSpPr/>
          <p:nvPr/>
        </p:nvSpPr>
        <p:spPr>
          <a:xfrm>
            <a:off x="1870075" y="1123373"/>
            <a:ext cx="1066800" cy="406400"/>
          </a:xfrm>
          <a:prstGeom prst="downArrow">
            <a:avLst/>
          </a:prstGeom>
          <a:solidFill>
            <a:srgbClr val="BCBCBC"/>
          </a:solidFill>
          <a:ln w="25400" cap="flat" cmpd="sng" algn="ctr">
            <a:solidFill>
              <a:srgbClr val="BCBCB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dirty="0" err="1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Lefelé nyíl 7"/>
          <p:cNvSpPr/>
          <p:nvPr/>
        </p:nvSpPr>
        <p:spPr>
          <a:xfrm rot="16200000">
            <a:off x="4066021" y="1474354"/>
            <a:ext cx="1066800" cy="406400"/>
          </a:xfrm>
          <a:prstGeom prst="downArrow">
            <a:avLst/>
          </a:prstGeom>
          <a:solidFill>
            <a:srgbClr val="BCBCBC"/>
          </a:solidFill>
          <a:ln w="25400" cap="flat" cmpd="sng" algn="ctr">
            <a:solidFill>
              <a:srgbClr val="BCBCB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dirty="0" err="1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35" y="2507672"/>
            <a:ext cx="4282986" cy="2298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zövegdoboz 9"/>
          <p:cNvSpPr txBox="1"/>
          <p:nvPr/>
        </p:nvSpPr>
        <p:spPr>
          <a:xfrm>
            <a:off x="5139600" y="1982428"/>
            <a:ext cx="3352800" cy="2739211"/>
          </a:xfrm>
          <a:prstGeom prst="rect">
            <a:avLst/>
          </a:prstGeom>
          <a:noFill/>
          <a:ln>
            <a:solidFill>
              <a:srgbClr val="FFB4A0"/>
            </a:solidFill>
          </a:ln>
        </p:spPr>
        <p:txBody>
          <a:bodyPr wrap="square" rtlCol="0">
            <a:spAutoFit/>
          </a:bodyPr>
          <a:lstStyle/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 koordináló személy felelős azért, hogy:  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 munkahelyen rend és tisztaság legyen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az építési munkahelyen egyidejűleg tevékenykedő, illetve egymást követően felvonuló munkáltatók között a tevékenységek összehangolása megtörténjen, 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rendszeresen kerüljenek áttekintésre a munkafolyamatok, illetve munkaszakaszok, azok tervezett elvégzési ideje és módja.  Az organizációs terv – ha szükséges – legyen módosítva a munkák előrehaladásához, illetve a körülmények változásához igazodva;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biztosítva legyen az együttműködés a munkáltatók és az önálló vállalkozók között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Tx/>
              <a:buNone/>
              <a:tabLst/>
              <a:defRPr/>
            </a:pPr>
            <a:endParaRPr kumimoji="0" lang="hu-HU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Tx/>
              <a:buNone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A munkafolyamatok összehangolásának felelőseit a melléklet tartalmazza.</a:t>
            </a:r>
          </a:p>
        </p:txBody>
      </p:sp>
      <p:sp>
        <p:nvSpPr>
          <p:cNvPr id="11" name="Téglalap 10"/>
          <p:cNvSpPr/>
          <p:nvPr/>
        </p:nvSpPr>
        <p:spPr>
          <a:xfrm>
            <a:off x="5107850" y="1537205"/>
            <a:ext cx="33845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>
                <a:solidFill>
                  <a:srgbClr val="000000"/>
                </a:solidFill>
                <a:latin typeface="+mn-lt"/>
              </a:rPr>
              <a:t>E</a:t>
            </a:r>
            <a:r>
              <a:rPr lang="hu-HU" sz="1000" dirty="0" smtClean="0">
                <a:solidFill>
                  <a:srgbClr val="000000"/>
                </a:solidFill>
                <a:latin typeface="+mn-lt"/>
              </a:rPr>
              <a:t>gyes </a:t>
            </a:r>
            <a:r>
              <a:rPr lang="hu-HU" sz="1000" dirty="0">
                <a:solidFill>
                  <a:srgbClr val="000000"/>
                </a:solidFill>
                <a:latin typeface="+mn-lt"/>
              </a:rPr>
              <a:t>munkafolyamatok összehangolásával egy felelős személyt (koordináló személyt) kell megbízni</a:t>
            </a:r>
            <a:r>
              <a:rPr lang="hu-HU" sz="1000" dirty="0" smtClean="0">
                <a:solidFill>
                  <a:srgbClr val="000000"/>
                </a:solidFill>
                <a:latin typeface="+mn-lt"/>
              </a:rPr>
              <a:t>. </a:t>
            </a:r>
          </a:p>
          <a:p>
            <a:endParaRPr lang="hu-HU" sz="1200" dirty="0">
              <a:solidFill>
                <a:srgbClr val="000000"/>
              </a:solidFill>
              <a:latin typeface="Arial"/>
            </a:endParaRPr>
          </a:p>
          <a:p>
            <a:endParaRPr lang="hu-HU" sz="12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" name="Kép 11" descr="Számítógép által létrehozott helyettesítő szöveg: ()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850" y="107951"/>
            <a:ext cx="2888095" cy="1429254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zövegdoboz 12"/>
          <p:cNvSpPr txBox="1"/>
          <p:nvPr/>
        </p:nvSpPr>
        <p:spPr>
          <a:xfrm rot="21094382">
            <a:off x="5383259" y="244691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hu-HU" sz="1200" dirty="0" smtClean="0">
                <a:solidFill>
                  <a:srgbClr val="000000"/>
                </a:solidFill>
                <a:latin typeface="Arial"/>
              </a:rPr>
              <a:t>‚A’ Kft.</a:t>
            </a:r>
          </a:p>
        </p:txBody>
      </p:sp>
      <p:sp>
        <p:nvSpPr>
          <p:cNvPr id="14" name="Szövegdoboz 13"/>
          <p:cNvSpPr txBox="1"/>
          <p:nvPr/>
        </p:nvSpPr>
        <p:spPr>
          <a:xfrm rot="1697104">
            <a:off x="7041727" y="417147"/>
            <a:ext cx="63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hu-HU" sz="1200" dirty="0" smtClean="0">
                <a:solidFill>
                  <a:srgbClr val="000000"/>
                </a:solidFill>
                <a:latin typeface="Arial"/>
              </a:rPr>
              <a:t>‚C’ Kft.</a:t>
            </a:r>
          </a:p>
        </p:txBody>
      </p:sp>
      <p:sp>
        <p:nvSpPr>
          <p:cNvPr id="17" name="Szövegdoboz 16"/>
          <p:cNvSpPr txBox="1"/>
          <p:nvPr/>
        </p:nvSpPr>
        <p:spPr>
          <a:xfrm rot="191775">
            <a:off x="6259952" y="308064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hu-HU" sz="1200" dirty="0" smtClean="0">
                <a:solidFill>
                  <a:srgbClr val="000000"/>
                </a:solidFill>
                <a:latin typeface="Arial"/>
              </a:rPr>
              <a:t>‚B’ Kft.</a:t>
            </a:r>
          </a:p>
        </p:txBody>
      </p:sp>
    </p:spTree>
    <p:extLst>
      <p:ext uri="{BB962C8B-B14F-4D97-AF65-F5344CB8AC3E}">
        <p14:creationId xmlns:p14="http://schemas.microsoft.com/office/powerpoint/2010/main" val="267359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7999" y="301801"/>
            <a:ext cx="8336509" cy="467127"/>
          </a:xfrm>
        </p:spPr>
        <p:txBody>
          <a:bodyPr/>
          <a:lstStyle/>
          <a:p>
            <a:r>
              <a:rPr lang="hu-HU" sz="2000" b="1" dirty="0"/>
              <a:t>Biztonsági és egészségvédelmi terv (BET)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8</a:t>
            </a:fld>
            <a:endParaRPr lang="de-DE" dirty="0"/>
          </a:p>
        </p:txBody>
      </p:sp>
      <p:sp>
        <p:nvSpPr>
          <p:cNvPr id="6" name="Téglalap 5"/>
          <p:cNvSpPr/>
          <p:nvPr/>
        </p:nvSpPr>
        <p:spPr>
          <a:xfrm>
            <a:off x="436418" y="913990"/>
            <a:ext cx="361603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200" dirty="0">
                <a:solidFill>
                  <a:srgbClr val="000000"/>
                </a:solidFill>
                <a:latin typeface="+mn-lt"/>
              </a:rPr>
              <a:t>A társaságok tervköteles saját kivitelezésben (fővállalkozásban) végzett munkái esetén                    – amennyiben a 4/2002. (II. 20.) SZCSM–EüM együttes rendelet előírásai szerint szükséges </a:t>
            </a:r>
            <a:r>
              <a:rPr lang="hu-HU" sz="1200" dirty="0">
                <a:solidFill>
                  <a:srgbClr val="000000"/>
                </a:solidFill>
              </a:rPr>
              <a:t>–</a:t>
            </a: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hu-HU" sz="1200" dirty="0">
                <a:solidFill>
                  <a:srgbClr val="000000"/>
                </a:solidFill>
                <a:latin typeface="+mn-lt"/>
              </a:rPr>
              <a:t>a BET elkészítésével vállalkozót kell </a:t>
            </a:r>
            <a:r>
              <a:rPr lang="hu-HU" sz="1200" dirty="0" smtClean="0">
                <a:solidFill>
                  <a:srgbClr val="000000"/>
                </a:solidFill>
                <a:latin typeface="+mn-lt"/>
              </a:rPr>
              <a:t>megbízni. </a:t>
            </a:r>
            <a:r>
              <a:rPr lang="hu-HU" sz="1200" dirty="0"/>
              <a:t>Elkészítése munkavédelmi szaktevékenységnek minősül.</a:t>
            </a:r>
          </a:p>
          <a:p>
            <a:pPr lvl="0" algn="just"/>
            <a:endParaRPr lang="hu-HU" sz="18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4640521" y="1283322"/>
            <a:ext cx="401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err="1" smtClean="0">
                <a:solidFill>
                  <a:srgbClr val="000000"/>
                </a:solidFill>
                <a:latin typeface="+mn-lt"/>
              </a:rPr>
              <a:t>BET-tel</a:t>
            </a:r>
            <a:r>
              <a:rPr lang="hu-HU" sz="1200" b="1" dirty="0">
                <a:solidFill>
                  <a:srgbClr val="000000"/>
                </a:solidFill>
                <a:latin typeface="+mn-lt"/>
              </a:rPr>
              <a:t> kapcsolatos </a:t>
            </a:r>
            <a:r>
              <a:rPr lang="hu-HU" sz="1200" b="1" dirty="0" smtClean="0">
                <a:solidFill>
                  <a:srgbClr val="000000"/>
                </a:solidFill>
                <a:latin typeface="+mn-lt"/>
              </a:rPr>
              <a:t>alap, formai és tartalmi követelményeket határoz meg a szabályzat</a:t>
            </a:r>
          </a:p>
        </p:txBody>
      </p:sp>
      <p:sp>
        <p:nvSpPr>
          <p:cNvPr id="8" name="Lefelé nyíl 7"/>
          <p:cNvSpPr/>
          <p:nvPr/>
        </p:nvSpPr>
        <p:spPr>
          <a:xfrm rot="16200000">
            <a:off x="3835400" y="1310956"/>
            <a:ext cx="1066800" cy="406400"/>
          </a:xfrm>
          <a:prstGeom prst="downArrow">
            <a:avLst/>
          </a:prstGeom>
          <a:solidFill>
            <a:srgbClr val="BCBCBC"/>
          </a:solidFill>
          <a:ln w="25400" cap="flat" cmpd="sng" algn="ctr">
            <a:solidFill>
              <a:srgbClr val="BCBCB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 dirty="0" err="1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436418" y="2375928"/>
            <a:ext cx="59495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>
                <a:solidFill>
                  <a:srgbClr val="FF0000"/>
                </a:solidFill>
              </a:rPr>
              <a:t>Biztonsági és egészségvédelmi koordinátor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558801" y="2858529"/>
            <a:ext cx="33828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000000"/>
                </a:solidFill>
                <a:latin typeface="+mn-lt"/>
              </a:rPr>
              <a:t>A szabályozás meghatározza azokat az eseteket, amikor a munkához külső </a:t>
            </a:r>
            <a:r>
              <a:rPr lang="hu-HU" sz="1200" b="1" dirty="0">
                <a:solidFill>
                  <a:srgbClr val="000000"/>
                </a:solidFill>
                <a:latin typeface="+mn-lt"/>
              </a:rPr>
              <a:t>egészségvédelmi koordinátort </a:t>
            </a:r>
            <a:r>
              <a:rPr lang="hu-HU" sz="1200" b="1" dirty="0" smtClean="0">
                <a:solidFill>
                  <a:srgbClr val="000000"/>
                </a:solidFill>
                <a:latin typeface="+mn-lt"/>
              </a:rPr>
              <a:t>kell </a:t>
            </a:r>
            <a:r>
              <a:rPr lang="hu-HU" sz="1200" b="1" dirty="0" smtClean="0">
                <a:solidFill>
                  <a:srgbClr val="000000"/>
                </a:solidFill>
                <a:latin typeface="+mn-lt"/>
              </a:rPr>
              <a:t>megbízni, illetve meghatározza azokat az esetek is, amikor az egészségvédelmi </a:t>
            </a:r>
            <a:r>
              <a:rPr lang="hu-HU" sz="1200" b="1" dirty="0">
                <a:solidFill>
                  <a:srgbClr val="000000"/>
                </a:solidFill>
                <a:latin typeface="+mn-lt"/>
              </a:rPr>
              <a:t>koordinátori tevékenység ellátása biztosított az egészségvédelmi koordinátor helyszíni jelenléte és nevesítése nélkül is. </a:t>
            </a:r>
          </a:p>
          <a:p>
            <a:r>
              <a:rPr lang="hu-HU" dirty="0">
                <a:solidFill>
                  <a:srgbClr val="000000"/>
                </a:solidFill>
                <a:latin typeface="Arial"/>
              </a:rPr>
              <a:t> </a:t>
            </a:r>
          </a:p>
          <a:p>
            <a:endParaRPr lang="hu-HU" dirty="0" smtClean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" name="Kép 10" descr="Számítógép által létrehozott helyettesítő szöveg: ()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348" y="3263590"/>
            <a:ext cx="857451" cy="1542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3120716"/>
            <a:ext cx="20764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zövegdoboz 15"/>
          <p:cNvSpPr txBox="1"/>
          <p:nvPr/>
        </p:nvSpPr>
        <p:spPr>
          <a:xfrm>
            <a:off x="5415053" y="2776038"/>
            <a:ext cx="2669074" cy="1938992"/>
          </a:xfrm>
          <a:prstGeom prst="rect">
            <a:avLst/>
          </a:prstGeom>
          <a:noFill/>
          <a:ln>
            <a:solidFill>
              <a:srgbClr val="FFB4A0"/>
            </a:solidFill>
          </a:ln>
        </p:spPr>
        <p:txBody>
          <a:bodyPr wrap="square" rtlCol="0">
            <a:spAutoFit/>
          </a:bodyPr>
          <a:lstStyle/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 munkavégzés időtartama meghaladja a 2 napot,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 munkát végzők létszáma meghaladja a 4 főt,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 tevékenységhez a földmunkás vagy darus alvállalkozón kívül egyéb alvállalkozó is bevonásra kerül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 munkagödör mélysége meghaladja 0,8 m mélységet, </a:t>
            </a:r>
          </a:p>
          <a:p>
            <a:pPr marL="203200" marR="0" lvl="0" indent="-203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1C0A"/>
              </a:buClr>
              <a:buSzPct val="100000"/>
              <a:buFont typeface="Wingdings"/>
              <a:buChar char=""/>
              <a:tabLst/>
              <a:defRPr/>
            </a:pP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 munkavégzéshez idegen szakfelügyelet (</a:t>
            </a:r>
            <a:r>
              <a:rPr kumimoji="0" lang="hu-HU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pl</a:t>
            </a:r>
            <a:r>
              <a:rPr kumimoji="0" lang="hu-H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 gázközmű miatt) került előírásra</a:t>
            </a:r>
          </a:p>
        </p:txBody>
      </p:sp>
    </p:spTree>
    <p:extLst>
      <p:ext uri="{BB962C8B-B14F-4D97-AF65-F5344CB8AC3E}">
        <p14:creationId xmlns:p14="http://schemas.microsoft.com/office/powerpoint/2010/main" val="30455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0158" y="211745"/>
            <a:ext cx="7842241" cy="720000"/>
          </a:xfrm>
        </p:spPr>
        <p:txBody>
          <a:bodyPr/>
          <a:lstStyle/>
          <a:p>
            <a:r>
              <a:rPr lang="hu-HU" sz="2000" b="1" kern="1200" dirty="0">
                <a:solidFill>
                  <a:srgbClr val="F21C0A"/>
                </a:solidFill>
                <a:latin typeface="Arial"/>
              </a:rPr>
              <a:t>Ellenőrzés, tudásmegosztás, tapasztalati értékelés </a:t>
            </a:r>
            <a:endParaRPr lang="hu-HU" sz="200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2017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9</a:t>
            </a:fld>
            <a:endParaRPr lang="de-D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59" y="775855"/>
            <a:ext cx="7526274" cy="3994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895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_BrixSans"/>
  <p:tag name="VERSION" val="1.2"/>
</p:tagLst>
</file>

<file path=ppt/theme/theme1.xml><?xml version="1.0" encoding="utf-8"?>
<a:theme xmlns:a="http://schemas.openxmlformats.org/drawingml/2006/main" name="e-on Enjoyment Template">
  <a:themeElements>
    <a:clrScheme name="EO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1C0A"/>
      </a:accent1>
      <a:accent2>
        <a:srgbClr val="B00402"/>
      </a:accent2>
      <a:accent3>
        <a:srgbClr val="5CC1CB"/>
      </a:accent3>
      <a:accent4>
        <a:srgbClr val="E3E000"/>
      </a:accent4>
      <a:accent5>
        <a:srgbClr val="C44341"/>
      </a:accent5>
      <a:accent6>
        <a:srgbClr val="85D1D8"/>
      </a:accent6>
      <a:hlink>
        <a:srgbClr val="0000FF"/>
      </a:hlink>
      <a:folHlink>
        <a:srgbClr val="800080"/>
      </a:folHlink>
    </a:clrScheme>
    <a:fontScheme name="EON Brix Sans">
      <a:majorFont>
        <a:latin typeface="EON Brix Sans Black"/>
        <a:ea typeface=""/>
        <a:cs typeface=""/>
      </a:majorFont>
      <a:minorFont>
        <a:latin typeface="EON Brix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EO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1C0A"/>
        </a:accent1>
        <a:accent2>
          <a:srgbClr val="B00402"/>
        </a:accent2>
        <a:accent3>
          <a:srgbClr val="5CC1CB"/>
        </a:accent3>
        <a:accent4>
          <a:srgbClr val="E3E000"/>
        </a:accent4>
        <a:accent5>
          <a:srgbClr val="C44341"/>
        </a:accent5>
        <a:accent6>
          <a:srgbClr val="85D1D8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75%">
      <a:srgbClr val="C44341"/>
    </a:custClr>
    <a:custClr name="Turquoise 75%">
      <a:srgbClr val="85D1D8"/>
    </a:custClr>
    <a:custClr name="Yellow 75%">
      <a:srgbClr val="EAE840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50%">
      <a:srgbClr val="D78180"/>
    </a:custClr>
    <a:custClr name="Turquoise 50%">
      <a:srgbClr val="ADE0E5"/>
    </a:custClr>
    <a:custClr name="Yellow 50%">
      <a:srgbClr val="F1EF7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25%">
      <a:srgbClr val="EBC0C0"/>
    </a:custClr>
    <a:custClr name="Turquoise 25%">
      <a:srgbClr val="D6EFF2"/>
    </a:custClr>
    <a:custClr name="Yellow 25%">
      <a:srgbClr val="F8F7BF"/>
    </a:custClr>
    <a:custClr name=" ">
      <a:srgbClr val="FFFFFF"/>
    </a:custClr>
    <a:custClr name=" "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1001</Words>
  <Application>Microsoft Office PowerPoint</Application>
  <PresentationFormat>Diavetítés a képernyőre (16:9 oldalarány)</PresentationFormat>
  <Paragraphs>138</Paragraphs>
  <Slides>9</Slides>
  <Notes>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e-on Enjoyment Template</vt:lpstr>
      <vt:lpstr>                                                                          Munkaelőkészítés és a vállalkozói munkavégzés szabályzat                 Oktatási anyag </vt:lpstr>
      <vt:lpstr>Mi tartalmaz a szabályozás?</vt:lpstr>
      <vt:lpstr>Előminősítés</vt:lpstr>
      <vt:lpstr>Szerződések munkavédelmi mellékletei </vt:lpstr>
      <vt:lpstr>Organizációs bejárás</vt:lpstr>
      <vt:lpstr>Organizációs bejárás Mire kell odafigyelni?</vt:lpstr>
      <vt:lpstr>Koordináció a munkahelyeken</vt:lpstr>
      <vt:lpstr>Biztonsági és egészségvédelmi terv (BET)</vt:lpstr>
      <vt:lpstr>Ellenőrzés, tudásmegosztás, tapasztalati értékelés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Boros, István</dc:creator>
  <cp:lastModifiedBy>Pacher Zoltán</cp:lastModifiedBy>
  <cp:revision>265</cp:revision>
  <dcterms:created xsi:type="dcterms:W3CDTF">2017-02-03T23:30:40Z</dcterms:created>
  <dcterms:modified xsi:type="dcterms:W3CDTF">2017-11-17T11:22:17Z</dcterms:modified>
</cp:coreProperties>
</file>