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5143500" type="screen16x9"/>
  <p:notesSz cx="6858000" cy="9144000"/>
  <p:custDataLst>
    <p:tags r:id="rId20"/>
  </p:custDataLst>
  <p:defaultTextStyle>
    <a:defPPr>
      <a:defRPr lang="de-DE"/>
    </a:defPPr>
    <a:lvl1pPr marL="0" algn="l" defTabSz="914400" rtl="0" eaLnBrk="1" latinLnBrk="0" hangingPunct="1">
      <a:defRPr kumimoji="0" lang="de-DE" sz="1400" b="0" i="0" u="none" kern="1200" baseline="0">
        <a:solidFill>
          <a:schemeClr val="tx1"/>
        </a:solidFill>
        <a:latin typeface="EON Brix Sans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1C0A"/>
    <a:srgbClr val="5CC1CB"/>
    <a:srgbClr val="000000"/>
    <a:srgbClr val="E3E000"/>
    <a:srgbClr val="B004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73" y="86"/>
      </p:cViewPr>
      <p:guideLst>
        <p:guide orient="horz" pos="237"/>
        <p:guide orient="horz" pos="862"/>
        <p:guide orient="horz" pos="3004"/>
        <p:guide orient="horz" pos="2785"/>
        <p:guide pos="986"/>
        <p:guide pos="1146"/>
        <p:guide pos="1894"/>
        <p:guide pos="2053"/>
        <p:guide pos="2801"/>
        <p:guide pos="2960"/>
        <p:guide pos="3707"/>
        <p:guide pos="3866"/>
        <p:guide pos="4614"/>
        <p:guide pos="4773"/>
        <p:guide pos="5522"/>
        <p:guide pos="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004" y="-4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832-9B74-420C-8D1C-742B40C38B3E}" type="datetimeFigureOut">
              <a:rPr lang="de-DE" smtClean="0"/>
              <a:t>17.11.2017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21D2-EE0C-4F60-9290-A95707687EAD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0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D20B-1595-4AD5-8C42-650ED0B09BCC}" type="datetimeFigureOut">
              <a:rPr lang="de-DE" smtClean="0"/>
              <a:t>17.11.2017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8022-2B66-4C3B-913E-DF7D5DD0D66A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8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19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541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788022-2B66-4C3B-913E-DF7D5DD0D66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628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0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660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38000" y="522000"/>
            <a:ext cx="1440000" cy="14400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TT.MM.JJJJ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3520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95059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Graph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77825" y="1371599"/>
            <a:ext cx="5508000" cy="3398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 smtClean="0"/>
              <a:t>Additional </a:t>
            </a:r>
            <a:r>
              <a:rPr lang="de-DE" dirty="0" err="1" smtClean="0"/>
              <a:t>information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739306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ustom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73780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895982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5508000" cy="3049200"/>
          </a:xfrm>
        </p:spPr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latin typeface="+mj-lt"/>
              </a:defRPr>
            </a:lvl1pPr>
            <a:lvl2pPr marL="542925" indent="-187325">
              <a:spcAft>
                <a:spcPts val="1000"/>
              </a:spcAft>
              <a:defRPr>
                <a:latin typeface="+mj-lt"/>
              </a:defRPr>
            </a:lvl2pPr>
            <a:lvl3pPr marL="720725" indent="-177800">
              <a:spcAft>
                <a:spcPts val="1000"/>
              </a:spcAft>
              <a:defRPr>
                <a:latin typeface="+mj-lt"/>
              </a:defRPr>
            </a:lvl3pPr>
            <a:lvl4pPr marL="898525" indent="-177800">
              <a:spcAft>
                <a:spcPts val="1000"/>
              </a:spcAft>
              <a:defRPr>
                <a:latin typeface="+mj-lt"/>
              </a:defRPr>
            </a:lvl4pPr>
            <a:lvl5pPr marL="1076325" indent="-177800">
              <a:spcAft>
                <a:spcPts val="1000"/>
              </a:spcAft>
              <a:defRPr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7043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7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5816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A1C0A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000000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72360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1 column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8000" y="1371600"/>
            <a:ext cx="5508000" cy="3049200"/>
          </a:xfrm>
        </p:spPr>
        <p:txBody>
          <a:bodyPr/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38925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14958"/>
      </p:ext>
    </p:extLst>
  </p:cSld>
  <p:clrMapOvr>
    <a:masterClrMapping/>
  </p:clrMapOvr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columns blue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2340000"/>
          </a:xfrm>
        </p:spPr>
        <p:txBody>
          <a:bodyPr>
            <a:noAutofit/>
          </a:bodyPr>
          <a:lstStyle>
            <a:lvl1pPr marL="355600" indent="-355600">
              <a:spcAft>
                <a:spcPts val="1000"/>
              </a:spcAft>
              <a:buFont typeface="+mj-lt"/>
              <a:buAutoNum type="arabicPeriod"/>
              <a:defRPr sz="1400">
                <a:solidFill>
                  <a:srgbClr val="FFFFFF"/>
                </a:solidFill>
                <a:latin typeface="+mj-lt"/>
              </a:defRPr>
            </a:lvl1pPr>
            <a:lvl2pPr marL="542925" indent="-187325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2pPr>
            <a:lvl3pPr marL="7207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3pPr>
            <a:lvl4pPr marL="8985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4pPr>
            <a:lvl5pPr marL="1076325" indent="-177800">
              <a:spcAft>
                <a:spcPts val="1000"/>
              </a:spcAft>
              <a:defRPr sz="1400">
                <a:solidFill>
                  <a:srgbClr val="FFFFFF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9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00" y="4323600"/>
            <a:ext cx="1554195" cy="4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90566"/>
      </p:ext>
    </p:extLst>
  </p:cSld>
  <p:clrMapOvr>
    <a:masterClrMapping/>
  </p:clrMapOvr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less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660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568209515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full color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31600" y="1573200"/>
            <a:ext cx="60120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31600" y="2901600"/>
            <a:ext cx="60120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144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TT.MM.JJJJ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7786800" y="0"/>
              <a:ext cx="1357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218000" y="0"/>
              <a:ext cx="5688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6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131136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1">
    <p:bg>
      <p:bgPr>
        <a:solidFill>
          <a:srgbClr val="5CC1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2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6652800" y="0"/>
            <a:ext cx="2491200" cy="5144400"/>
            <a:chOff x="6652800" y="0"/>
            <a:chExt cx="24912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7030800" y="0"/>
              <a:ext cx="21132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6652800" y="0"/>
              <a:ext cx="3780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89924202"/>
      </p:ext>
    </p:extLst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full color 2">
    <p:bg>
      <p:bgPr>
        <a:solidFill>
          <a:srgbClr val="B004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8800" y="1159200"/>
            <a:ext cx="6012000" cy="2574000"/>
          </a:xfrm>
        </p:spPr>
        <p:txBody>
          <a:bodyPr anchor="b" anchorCtr="0">
            <a:noAutofit/>
          </a:bodyPr>
          <a:lstStyle>
            <a:lvl1pPr algn="r">
              <a:lnSpc>
                <a:spcPts val="6400"/>
              </a:lnSpc>
              <a:defRPr sz="6400" b="0" cap="none" baseline="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7408800" y="0"/>
            <a:ext cx="1735200" cy="5144400"/>
          </a:xfrm>
          <a:prstGeom prst="rect">
            <a:avLst/>
          </a:prstGeom>
          <a:solidFill>
            <a:srgbClr val="EA1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601200" cy="51444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9797803"/>
      </p:ext>
    </p:extLst>
  </p:cSld>
  <p:clrMapOvr>
    <a:masterClrMapping/>
  </p:clrMapOvr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00" y="3261600"/>
            <a:ext cx="2124877" cy="630000"/>
          </a:xfrm>
          <a:prstGeom prst="rect">
            <a:avLst/>
          </a:prstGeom>
        </p:spPr>
      </p:pic>
      <p:grpSp>
        <p:nvGrpSpPr>
          <p:cNvPr id="11" name="Gruppieren 10"/>
          <p:cNvGrpSpPr/>
          <p:nvPr userDrawn="1"/>
        </p:nvGrpSpPr>
        <p:grpSpPr>
          <a:xfrm>
            <a:off x="7974000" y="0"/>
            <a:ext cx="1170000" cy="5144400"/>
            <a:chOff x="7974000" y="0"/>
            <a:chExt cx="1170000" cy="5144400"/>
          </a:xfrm>
        </p:grpSpPr>
        <p:sp>
          <p:nvSpPr>
            <p:cNvPr id="8" name="Rechteck 7"/>
            <p:cNvSpPr/>
            <p:nvPr userDrawn="1"/>
          </p:nvSpPr>
          <p:spPr>
            <a:xfrm>
              <a:off x="8766000" y="0"/>
              <a:ext cx="3780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8197200" y="0"/>
              <a:ext cx="5688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Rechteck 9"/>
            <p:cNvSpPr/>
            <p:nvPr userDrawn="1"/>
          </p:nvSpPr>
          <p:spPr>
            <a:xfrm>
              <a:off x="7974000" y="0"/>
              <a:ext cx="223200" cy="5144400"/>
            </a:xfrm>
            <a:prstGeom prst="rect">
              <a:avLst/>
            </a:prstGeom>
            <a:solidFill>
              <a:srgbClr val="B004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804400" y="1159200"/>
            <a:ext cx="4791600" cy="108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EA1C0A"/>
                </a:solidFill>
                <a:latin typeface="+mj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804400" y="2268000"/>
            <a:ext cx="4791600" cy="774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EA1C0A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0502519"/>
      </p:ext>
    </p:extLst>
  </p:cSld>
  <p:clrMapOvr>
    <a:masterClrMapping/>
  </p:clrMapOvr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full color">
    <p:bg>
      <p:bgPr>
        <a:solidFill>
          <a:srgbClr val="EA1C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88400" y="0"/>
            <a:ext cx="378000" cy="5144400"/>
          </a:xfrm>
          <a:prstGeom prst="rect">
            <a:avLst/>
          </a:prstGeom>
          <a:solidFill>
            <a:srgbClr val="5C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788400" cy="5144400"/>
          </a:xfrm>
          <a:prstGeom prst="rect">
            <a:avLst/>
          </a:prstGeom>
          <a:solidFill>
            <a:srgbClr val="E3E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6343200" y="0"/>
            <a:ext cx="2800800" cy="5144400"/>
          </a:xfrm>
          <a:prstGeom prst="rect">
            <a:avLst/>
          </a:prstGeom>
          <a:solidFill>
            <a:srgbClr val="B004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" name="EON_Logo_w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00" y="3261600"/>
            <a:ext cx="2124877" cy="630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1166400" y="1159200"/>
            <a:ext cx="4791600" cy="1080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6000">
                <a:solidFill>
                  <a:srgbClr val="FFFFFF"/>
                </a:solidFill>
                <a:latin typeface="+mj-lt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1166400" y="2268000"/>
            <a:ext cx="4791600" cy="774000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1pPr>
            <a:lvl2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2pPr>
            <a:lvl3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3pPr>
            <a:lvl4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4pPr>
            <a:lvl5pPr algn="r">
              <a:lnSpc>
                <a:spcPct val="100000"/>
              </a:lnSpc>
              <a:spcAft>
                <a:spcPts val="0"/>
              </a:spcAft>
              <a:defRPr sz="25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447040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sp>
          <p:nvSpPr>
            <p:cNvPr id="7" name="Rechteck 6"/>
            <p:cNvSpPr/>
            <p:nvPr userDrawn="1"/>
          </p:nvSpPr>
          <p:spPr>
            <a:xfrm>
              <a:off x="8920800" y="0"/>
              <a:ext cx="223200" cy="5144400"/>
            </a:xfrm>
            <a:prstGeom prst="rect">
              <a:avLst/>
            </a:prstGeom>
            <a:solidFill>
              <a:srgbClr val="E3E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8" name="Rechteck 7"/>
            <p:cNvSpPr/>
            <p:nvPr userDrawn="1"/>
          </p:nvSpPr>
          <p:spPr>
            <a:xfrm>
              <a:off x="6649200" y="0"/>
              <a:ext cx="2271600" cy="5144400"/>
            </a:xfrm>
            <a:prstGeom prst="rect">
              <a:avLst/>
            </a:prstGeom>
            <a:solidFill>
              <a:srgbClr val="EA1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0" y="0"/>
              <a:ext cx="601200" cy="5144400"/>
            </a:xfrm>
            <a:prstGeom prst="rect">
              <a:avLst/>
            </a:prstGeom>
            <a:solidFill>
              <a:srgbClr val="5CC1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" y="-1"/>
            <a:ext cx="6058455" cy="51444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9200" y="1573200"/>
            <a:ext cx="5295600" cy="1224000"/>
          </a:xfrm>
        </p:spPr>
        <p:txBody>
          <a:bodyPr anchor="b" anchorCtr="0">
            <a:noAutofit/>
          </a:bodyPr>
          <a:lstStyle>
            <a:lvl1pPr algn="r">
              <a:lnSpc>
                <a:spcPts val="4600"/>
              </a:lnSpc>
              <a:defRPr sz="4600" kern="100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79200" y="2901600"/>
            <a:ext cx="5295600" cy="5436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900" kern="100" baseline="0">
                <a:solidFill>
                  <a:srgbClr val="EA1C0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845600" y="522000"/>
            <a:ext cx="1440000" cy="144000"/>
          </a:xfrm>
        </p:spPr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TT.MM.JJJJ</a:t>
            </a:r>
            <a:endParaRPr lang="de-DE" dirty="0"/>
          </a:p>
        </p:txBody>
      </p:sp>
      <p:pic>
        <p:nvPicPr>
          <p:cNvPr id="5" name="EON_Logo_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800" y="3708000"/>
            <a:ext cx="2124877" cy="6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1992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50086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8000" y="1371600"/>
            <a:ext cx="4068000" cy="30492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15364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2580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141600" y="1371600"/>
            <a:ext cx="2628000" cy="3049200"/>
          </a:xfrm>
        </p:spPr>
        <p:txBody>
          <a:bodyPr>
            <a:noAutofit/>
          </a:bodyPr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0705529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7825" y="1371600"/>
            <a:ext cx="5508000" cy="33988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 smtClean="0"/>
              <a:t>Additional </a:t>
            </a:r>
            <a:r>
              <a:rPr lang="de-DE" dirty="0" err="1" smtClean="0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6981864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38000" y="1371600"/>
            <a:ext cx="2628000" cy="2628000"/>
          </a:xfrm>
        </p:spPr>
        <p:txBody>
          <a:bodyPr/>
          <a:lstStyle>
            <a:lvl1pPr>
              <a:lnSpc>
                <a:spcPts val="1375"/>
              </a:lnSpc>
              <a:defRPr sz="1100"/>
            </a:lvl1pPr>
            <a:lvl2pPr>
              <a:lnSpc>
                <a:spcPts val="1375"/>
              </a:lnSpc>
              <a:defRPr sz="1100"/>
            </a:lvl2pPr>
            <a:lvl3pPr>
              <a:lnSpc>
                <a:spcPts val="1375"/>
              </a:lnSpc>
              <a:defRPr sz="1100"/>
            </a:lvl3pPr>
            <a:lvl4pPr>
              <a:lnSpc>
                <a:spcPts val="1375"/>
              </a:lnSpc>
              <a:defRPr sz="1100"/>
            </a:lvl4pPr>
            <a:lvl5pPr>
              <a:lnSpc>
                <a:spcPts val="1375"/>
              </a:lnSpc>
              <a:defRPr sz="110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5886000" cy="37728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 smtClean="0"/>
              <a:t>Additional </a:t>
            </a:r>
            <a:r>
              <a:rPr lang="de-DE" dirty="0" err="1" smtClean="0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384044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37728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65555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000" y="1371600"/>
            <a:ext cx="6948000" cy="3398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736400" y="4662000"/>
            <a:ext cx="756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</a:defRPr>
            </a:lvl1pPr>
          </a:lstStyle>
          <a:p>
            <a:r>
              <a:rPr lang="de-DE" dirty="0" smtClean="0"/>
              <a:t>TT.MM.JJJJ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020000" y="518400"/>
            <a:ext cx="1746000" cy="30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j-l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92400" y="4662000"/>
            <a:ext cx="2736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125"/>
              </a:lnSpc>
              <a:defRPr sz="900">
                <a:solidFill>
                  <a:srgbClr val="000000"/>
                </a:solidFill>
                <a:latin typeface="+mn-lt"/>
              </a:defRPr>
            </a:lvl1pPr>
          </a:lstStyle>
          <a:p>
            <a:fld id="{93C795C4-4A26-412B-AA90-98E97FF83D4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9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7" r:id="rId3"/>
    <p:sldLayoutId id="2147483650" r:id="rId4"/>
    <p:sldLayoutId id="2147483652" r:id="rId5"/>
    <p:sldLayoutId id="2147483658" r:id="rId6"/>
    <p:sldLayoutId id="2147483662" r:id="rId7"/>
    <p:sldLayoutId id="2147483660" r:id="rId8"/>
    <p:sldLayoutId id="2147483664" r:id="rId9"/>
    <p:sldLayoutId id="2147483665" r:id="rId10"/>
    <p:sldLayoutId id="2147483654" r:id="rId11"/>
    <p:sldLayoutId id="2147483655" r:id="rId12"/>
    <p:sldLayoutId id="2147483668" r:id="rId13"/>
    <p:sldLayoutId id="2147483675" r:id="rId14"/>
    <p:sldLayoutId id="2147483676" r:id="rId15"/>
    <p:sldLayoutId id="2147483677" r:id="rId16"/>
    <p:sldLayoutId id="2147483674" r:id="rId17"/>
    <p:sldLayoutId id="2147483669" r:id="rId18"/>
    <p:sldLayoutId id="2147483651" r:id="rId19"/>
    <p:sldLayoutId id="2147483670" r:id="rId20"/>
    <p:sldLayoutId id="2147483671" r:id="rId21"/>
    <p:sldLayoutId id="2147483672" r:id="rId22"/>
    <p:sldLayoutId id="2147483673" r:id="rId23"/>
  </p:sldLayoutIdLst>
  <p:hf hdr="0" ftr="0"/>
  <p:txStyles>
    <p:titleStyle>
      <a:lvl1pPr algn="l" defTabSz="914400" rtl="0" eaLnBrk="1" latinLnBrk="0" hangingPunct="1">
        <a:lnSpc>
          <a:spcPts val="2500"/>
        </a:lnSpc>
        <a:spcBef>
          <a:spcPct val="0"/>
        </a:spcBef>
        <a:buNone/>
        <a:defRPr sz="2400" kern="100" baseline="0">
          <a:solidFill>
            <a:srgbClr val="EA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Clr>
          <a:srgbClr val="EA1C0A"/>
        </a:buClr>
        <a:buFont typeface="EON Brix Sans" panose="020B0500000000000000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7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9388" algn="l" defTabSz="914400" rtl="0" eaLnBrk="1" latinLnBrk="0" hangingPunct="1">
        <a:lnSpc>
          <a:spcPts val="175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400" kern="1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66000" y="1018310"/>
            <a:ext cx="6012000" cy="1184564"/>
          </a:xfrm>
        </p:spPr>
        <p:txBody>
          <a:bodyPr>
            <a:no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                                                    </a:t>
            </a:r>
            <a:r>
              <a:rPr lang="hu-HU" sz="1400" b="1" dirty="0" smtClean="0"/>
              <a:t>Munkavédelmi tájékoztató anyag </a:t>
            </a: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> </a:t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1400" dirty="0" smtClean="0"/>
              <a:t/>
            </a:r>
            <a:br>
              <a:rPr lang="hu-HU" sz="1400" dirty="0" smtClean="0"/>
            </a:br>
            <a:r>
              <a:rPr lang="hu-HU" sz="2400" b="1" dirty="0"/>
              <a:t>Kisgépek </a:t>
            </a:r>
            <a:r>
              <a:rPr lang="hu-HU" sz="2400" b="1" dirty="0" smtClean="0"/>
              <a:t>kezelése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smtClean="0"/>
              <a:t>				       </a:t>
            </a:r>
            <a:r>
              <a:rPr lang="hu-HU" sz="1600" dirty="0" smtClean="0"/>
              <a:t>Oktatási anyag</a:t>
            </a:r>
            <a:r>
              <a:rPr lang="hu-HU" sz="1600" b="1" dirty="0" smtClean="0"/>
              <a:t> </a:t>
            </a:r>
            <a:endParaRPr lang="hu-HU" sz="16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2164" y="2679927"/>
            <a:ext cx="6545836" cy="963817"/>
          </a:xfrm>
        </p:spPr>
        <p:txBody>
          <a:bodyPr/>
          <a:lstStyle/>
          <a:p>
            <a:r>
              <a:rPr lang="hu-HU" sz="2400" dirty="0" smtClean="0"/>
              <a:t>EGS Ingatlanos </a:t>
            </a:r>
            <a:r>
              <a:rPr lang="hu-HU" sz="2400" dirty="0"/>
              <a:t>munkatársak </a:t>
            </a:r>
            <a:r>
              <a:rPr lang="hu-HU" sz="2400" dirty="0" smtClean="0"/>
              <a:t>részére</a:t>
            </a:r>
          </a:p>
          <a:p>
            <a:r>
              <a:rPr lang="hu-HU" sz="1600" dirty="0" smtClean="0"/>
              <a:t>Boros István - 2017</a:t>
            </a:r>
            <a:endParaRPr lang="hu-HU" sz="1600" dirty="0"/>
          </a:p>
        </p:txBody>
      </p:sp>
      <p:sp>
        <p:nvSpPr>
          <p:cNvPr id="7" name="EON_Txtbox_Author"/>
          <p:cNvSpPr txBox="1"/>
          <p:nvPr/>
        </p:nvSpPr>
        <p:spPr>
          <a:xfrm>
            <a:off x="4528011" y="0"/>
            <a:ext cx="2994570" cy="144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900" dirty="0" smtClean="0"/>
              <a:t>                                                                              </a:t>
            </a:r>
            <a:endParaRPr lang="hu-HU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3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5508000" cy="404782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Elektromos gépek</a:t>
            </a:r>
            <a:br>
              <a:rPr lang="hu-HU" altLang="hu-HU" dirty="0">
                <a:solidFill>
                  <a:srgbClr val="FF0000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9" y="1059873"/>
            <a:ext cx="8315728" cy="3398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endParaRPr lang="hu-HU" altLang="hu-HU" sz="1800" dirty="0" smtClean="0"/>
          </a:p>
          <a:p>
            <a:pPr algn="ctr">
              <a:spcAft>
                <a:spcPts val="0"/>
              </a:spcAft>
            </a:pPr>
            <a:r>
              <a:rPr lang="hu-HU" altLang="hu-HU" sz="1800" dirty="0" smtClean="0"/>
              <a:t>Minden </a:t>
            </a:r>
            <a:r>
              <a:rPr lang="hu-HU" altLang="hu-HU" sz="1800" dirty="0"/>
              <a:t>munka megkezdése előtt ellenőrizni kell a gép, </a:t>
            </a:r>
          </a:p>
          <a:p>
            <a:pPr algn="ctr">
              <a:spcAft>
                <a:spcPts val="0"/>
              </a:spcAft>
            </a:pP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r>
              <a:rPr lang="hu-HU" altLang="hu-HU" sz="1800" dirty="0" smtClean="0"/>
              <a:t> elektromos csatlakozásait </a:t>
            </a: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r>
              <a:rPr lang="hu-HU" altLang="hu-HU" sz="1800" dirty="0" smtClean="0"/>
              <a:t> a </a:t>
            </a:r>
            <a:r>
              <a:rPr lang="hu-HU" altLang="hu-HU" sz="1800" dirty="0"/>
              <a:t>vezetékek </a:t>
            </a:r>
            <a:r>
              <a:rPr lang="hu-HU" altLang="hu-HU" sz="1800" dirty="0" smtClean="0"/>
              <a:t>folytonosságát </a:t>
            </a: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r>
              <a:rPr lang="hu-HU" altLang="hu-HU" sz="1800" dirty="0" smtClean="0"/>
              <a:t> védőburkolatok meglétét </a:t>
            </a: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endParaRPr lang="hu-HU" altLang="hu-HU" sz="1800" dirty="0"/>
          </a:p>
          <a:p>
            <a:pPr algn="ctr">
              <a:spcAft>
                <a:spcPts val="0"/>
              </a:spcAft>
              <a:buFontTx/>
              <a:buChar char="-"/>
            </a:pPr>
            <a:r>
              <a:rPr lang="hu-HU" altLang="hu-HU" sz="1800" dirty="0" smtClean="0"/>
              <a:t> kapcsolók </a:t>
            </a:r>
            <a:r>
              <a:rPr lang="hu-HU" altLang="hu-HU" sz="1800" dirty="0"/>
              <a:t>állagát. </a:t>
            </a:r>
          </a:p>
          <a:p>
            <a:endParaRPr lang="hu-HU" altLang="hu-HU" sz="1800" dirty="0"/>
          </a:p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r>
              <a:rPr lang="hu-HU" altLang="hu-HU" sz="1800" kern="1200" dirty="0" smtClean="0">
                <a:solidFill>
                  <a:srgbClr val="FF0000"/>
                </a:solidFill>
                <a:latin typeface="Arial"/>
              </a:rPr>
              <a:t>Sérült gép használata </a:t>
            </a:r>
            <a:r>
              <a:rPr lang="hu-HU" altLang="hu-HU" sz="1800" kern="1200" dirty="0">
                <a:solidFill>
                  <a:srgbClr val="FF0000"/>
                </a:solidFill>
                <a:latin typeface="Arial"/>
              </a:rPr>
              <a:t>esetén</a:t>
            </a:r>
            <a:r>
              <a:rPr lang="hu-HU" altLang="hu-HU" sz="1800" kern="1200" dirty="0" smtClean="0">
                <a:solidFill>
                  <a:srgbClr val="FF0000"/>
                </a:solidFill>
                <a:latin typeface="Arial"/>
              </a:rPr>
              <a:t>, áramütés </a:t>
            </a:r>
            <a:r>
              <a:rPr lang="hu-HU" altLang="hu-HU" sz="1800" kern="1200" dirty="0">
                <a:solidFill>
                  <a:srgbClr val="FF0000"/>
                </a:solidFill>
                <a:latin typeface="Arial"/>
              </a:rPr>
              <a:t>veszélye áll </a:t>
            </a:r>
            <a:r>
              <a:rPr lang="hu-HU" altLang="hu-HU" sz="1800" kern="1200" dirty="0" smtClean="0">
                <a:solidFill>
                  <a:srgbClr val="FF0000"/>
                </a:solidFill>
                <a:latin typeface="Arial"/>
              </a:rPr>
              <a:t>fent!</a:t>
            </a:r>
          </a:p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Bármilyen </a:t>
            </a:r>
            <a:r>
              <a:rPr lang="hu-HU" altLang="hu-HU" sz="1800" dirty="0">
                <a:solidFill>
                  <a:srgbClr val="FF0000"/>
                </a:solidFill>
              </a:rPr>
              <a:t>rendellenességet tapasztalunk, a </a:t>
            </a:r>
            <a:r>
              <a:rPr lang="hu-HU" altLang="hu-HU" sz="1800" dirty="0" smtClean="0">
                <a:solidFill>
                  <a:srgbClr val="FF0000"/>
                </a:solidFill>
              </a:rPr>
              <a:t>gépet, berendezést </a:t>
            </a:r>
            <a:r>
              <a:rPr lang="hu-HU" altLang="hu-HU" sz="1800" dirty="0">
                <a:solidFill>
                  <a:srgbClr val="FF0000"/>
                </a:solidFill>
              </a:rPr>
              <a:t>használni </a:t>
            </a:r>
            <a:r>
              <a:rPr lang="hu-HU" altLang="hu-HU" sz="1800" dirty="0" smtClean="0">
                <a:solidFill>
                  <a:srgbClr val="FF0000"/>
                </a:solidFill>
              </a:rPr>
              <a:t>TILOS!</a:t>
            </a:r>
            <a:endParaRPr lang="hu-HU" altLang="hu-HU" sz="1800" dirty="0">
              <a:solidFill>
                <a:srgbClr val="FF0000"/>
              </a:solidFill>
            </a:endParaRPr>
          </a:p>
          <a:p>
            <a:pPr lvl="0"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</a:pPr>
            <a:endParaRPr lang="hu-HU" altLang="hu-HU" sz="1800" kern="12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10</a:t>
            </a:fld>
            <a:endParaRPr lang="de-DE" dirty="0"/>
          </a:p>
        </p:txBody>
      </p:sp>
      <p:pic>
        <p:nvPicPr>
          <p:cNvPr id="6" name="Kép 4" descr="bontókalapác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5991">
            <a:off x="6715184" y="1997076"/>
            <a:ext cx="1658368" cy="132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275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7546800" cy="720000"/>
          </a:xfrm>
        </p:spPr>
        <p:txBody>
          <a:bodyPr/>
          <a:lstStyle/>
          <a:p>
            <a:r>
              <a:rPr lang="hu-HU" b="1" cap="all" dirty="0"/>
              <a:t>Kisgépek, villamos kéziszerszámok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098000"/>
            <a:ext cx="8388000" cy="3508636"/>
          </a:xfrm>
        </p:spPr>
        <p:txBody>
          <a:bodyPr/>
          <a:lstStyle/>
          <a:p>
            <a:pPr algn="ctr"/>
            <a:r>
              <a:rPr lang="hu-HU" sz="1800" dirty="0" smtClean="0"/>
              <a:t>A </a:t>
            </a:r>
            <a:r>
              <a:rPr lang="hu-HU" sz="1800" dirty="0"/>
              <a:t>hordozható kisgépeken, vagy kézben tartott </a:t>
            </a:r>
            <a:r>
              <a:rPr lang="hu-HU" sz="1800" dirty="0" smtClean="0"/>
              <a:t>elektromos</a:t>
            </a:r>
          </a:p>
          <a:p>
            <a:pPr algn="ctr"/>
            <a:r>
              <a:rPr lang="hu-HU" sz="1800" dirty="0" smtClean="0"/>
              <a:t> </a:t>
            </a:r>
            <a:r>
              <a:rPr lang="hu-HU" sz="1800" dirty="0"/>
              <a:t>kéziszerszámokon évente érintésvédelmi ellenőrzést </a:t>
            </a:r>
            <a:r>
              <a:rPr lang="hu-HU" sz="1800" dirty="0" smtClean="0"/>
              <a:t>kell</a:t>
            </a:r>
          </a:p>
          <a:p>
            <a:pPr algn="ctr"/>
            <a:r>
              <a:rPr lang="hu-HU" sz="1800" dirty="0" smtClean="0"/>
              <a:t> </a:t>
            </a:r>
            <a:r>
              <a:rPr lang="hu-HU" sz="1800" dirty="0"/>
              <a:t>végezni, azért hogy megbizonyosodjunk a készülék </a:t>
            </a:r>
            <a:endParaRPr lang="hu-HU" sz="1800" dirty="0" smtClean="0"/>
          </a:p>
          <a:p>
            <a:pPr algn="ctr"/>
            <a:r>
              <a:rPr lang="hu-HU" sz="1800" dirty="0" smtClean="0"/>
              <a:t>épségéről </a:t>
            </a:r>
            <a:r>
              <a:rPr lang="hu-HU" sz="1800" dirty="0"/>
              <a:t>és hogy a munkavégzésre még </a:t>
            </a:r>
            <a:r>
              <a:rPr lang="hu-HU" sz="1800" dirty="0" smtClean="0"/>
              <a:t>biztonságosan</a:t>
            </a:r>
          </a:p>
          <a:p>
            <a:pPr algn="ctr"/>
            <a:r>
              <a:rPr lang="hu-HU" sz="1800" dirty="0" smtClean="0"/>
              <a:t> </a:t>
            </a:r>
            <a:r>
              <a:rPr lang="hu-HU" sz="1800" dirty="0"/>
              <a:t>használható</a:t>
            </a:r>
            <a:r>
              <a:rPr lang="hu-HU" sz="1800" dirty="0" smtClean="0"/>
              <a:t>.</a:t>
            </a:r>
          </a:p>
          <a:p>
            <a:pPr algn="ctr"/>
            <a:endParaRPr lang="hu-HU" sz="1800" b="1" dirty="0">
              <a:solidFill>
                <a:srgbClr val="FF0000"/>
              </a:solidFill>
            </a:endParaRPr>
          </a:p>
          <a:p>
            <a:pPr algn="ctr"/>
            <a:endParaRPr lang="hu-HU" sz="1800" b="1" dirty="0" smtClean="0">
              <a:solidFill>
                <a:srgbClr val="FF0000"/>
              </a:solidFill>
            </a:endParaRPr>
          </a:p>
          <a:p>
            <a:pPr algn="ctr"/>
            <a:endParaRPr lang="hu-HU" sz="1800" b="1" dirty="0" smtClean="0">
              <a:solidFill>
                <a:srgbClr val="FF0000"/>
              </a:solidFill>
            </a:endParaRPr>
          </a:p>
          <a:p>
            <a:pPr algn="ctr"/>
            <a:endParaRPr lang="hu-HU" sz="1800" b="1" dirty="0">
              <a:solidFill>
                <a:srgbClr val="FF0000"/>
              </a:solidFill>
            </a:endParaRPr>
          </a:p>
          <a:p>
            <a:pPr algn="ctr"/>
            <a:endParaRPr lang="hu-HU" sz="1800" b="1" dirty="0" smtClean="0">
              <a:solidFill>
                <a:srgbClr val="FF0000"/>
              </a:solidFill>
            </a:endParaRPr>
          </a:p>
          <a:p>
            <a:pPr algn="ctr"/>
            <a:r>
              <a:rPr lang="hu-HU" sz="1800" b="1" i="1" dirty="0">
                <a:solidFill>
                  <a:srgbClr val="FF0000"/>
                </a:solidFill>
              </a:rPr>
              <a:t>A kisgépek ellenőrzése után, minden egyes készülékről jegyzőkönyv </a:t>
            </a:r>
            <a:r>
              <a:rPr lang="hu-HU" sz="1800" b="1" i="1" dirty="0" smtClean="0">
                <a:solidFill>
                  <a:srgbClr val="FF0000"/>
                </a:solidFill>
              </a:rPr>
              <a:t>készül. </a:t>
            </a:r>
            <a:endParaRPr lang="hu-HU" sz="1800" b="1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11</a:t>
            </a:fld>
            <a:endParaRPr lang="de-DE" dirty="0"/>
          </a:p>
        </p:txBody>
      </p:sp>
      <p:pic>
        <p:nvPicPr>
          <p:cNvPr id="6" name="Kép 6" descr="fúrógép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9620">
            <a:off x="5428673" y="2419006"/>
            <a:ext cx="1827137" cy="145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Védőgázas hegesztő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303493"/>
            <a:ext cx="1742032" cy="174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5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Veszélyek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sz="1800" dirty="0"/>
              <a:t>Motoros láncfűrész:</a:t>
            </a:r>
          </a:p>
          <a:p>
            <a:r>
              <a:rPr lang="hu-HU" altLang="hu-HU" sz="1800" dirty="0"/>
              <a:t>	- vágás</a:t>
            </a:r>
          </a:p>
          <a:p>
            <a:r>
              <a:rPr lang="hu-HU" altLang="hu-HU" sz="1800" dirty="0"/>
              <a:t>	- pattanó repülő tárgy</a:t>
            </a:r>
          </a:p>
          <a:p>
            <a:r>
              <a:rPr lang="hu-HU" altLang="hu-HU" sz="1800" dirty="0"/>
              <a:t>	- zaj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12</a:t>
            </a:fld>
            <a:endParaRPr lang="de-DE" dirty="0"/>
          </a:p>
        </p:txBody>
      </p:sp>
      <p:pic>
        <p:nvPicPr>
          <p:cNvPr id="6" name="Kép 4" descr="ruh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787" y="1378526"/>
            <a:ext cx="18764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5" descr="sisak za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4522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478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Veszélyek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177636"/>
            <a:ext cx="6948000" cy="3398400"/>
          </a:xfrm>
        </p:spPr>
        <p:txBody>
          <a:bodyPr/>
          <a:lstStyle/>
          <a:p>
            <a:pPr indent="1073150"/>
            <a:endParaRPr lang="hu-HU" altLang="hu-HU" sz="2000" dirty="0" smtClean="0">
              <a:solidFill>
                <a:srgbClr val="FF0000"/>
              </a:solidFill>
            </a:endParaRPr>
          </a:p>
          <a:p>
            <a:pPr marL="1073150" indent="-712788"/>
            <a:r>
              <a:rPr lang="hu-HU" altLang="hu-HU" sz="2000" dirty="0" smtClean="0">
                <a:solidFill>
                  <a:srgbClr val="FF0000"/>
                </a:solidFill>
              </a:rPr>
              <a:t>Motoros </a:t>
            </a:r>
            <a:r>
              <a:rPr lang="hu-HU" altLang="hu-HU" sz="2000" dirty="0">
                <a:solidFill>
                  <a:srgbClr val="FF0000"/>
                </a:solidFill>
              </a:rPr>
              <a:t>fűkasza</a:t>
            </a:r>
          </a:p>
          <a:p>
            <a:pPr marL="1073150" indent="-712788">
              <a:tabLst>
                <a:tab pos="179388" algn="l"/>
              </a:tabLst>
            </a:pPr>
            <a:r>
              <a:rPr lang="hu-HU" altLang="hu-HU" sz="2000" dirty="0"/>
              <a:t>- repülő pattanó tárgyak</a:t>
            </a:r>
          </a:p>
          <a:p>
            <a:pPr marL="1073150" indent="-712788">
              <a:tabLst>
                <a:tab pos="179388" algn="l"/>
              </a:tabLst>
            </a:pPr>
            <a:r>
              <a:rPr lang="hu-HU" altLang="hu-HU" sz="2000" dirty="0" smtClean="0"/>
              <a:t>- </a:t>
            </a:r>
            <a:r>
              <a:rPr lang="hu-HU" altLang="hu-HU" sz="2000" dirty="0"/>
              <a:t>zaj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13</a:t>
            </a:fld>
            <a:endParaRPr lang="de-DE" dirty="0"/>
          </a:p>
        </p:txBody>
      </p:sp>
      <p:pic>
        <p:nvPicPr>
          <p:cNvPr id="6" name="Kép 4" descr="sisak za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81" y="2013528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8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Veszélyek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79388"/>
            <a:r>
              <a:rPr lang="hu-HU" altLang="hu-HU" sz="2000" dirty="0"/>
              <a:t>Gyors </a:t>
            </a:r>
            <a:r>
              <a:rPr lang="hu-HU" altLang="hu-HU" sz="2000" dirty="0" smtClean="0"/>
              <a:t>daraboló</a:t>
            </a:r>
            <a:endParaRPr lang="hu-HU" altLang="hu-HU" sz="2000" dirty="0"/>
          </a:p>
          <a:p>
            <a:pPr marL="342900" indent="-342900">
              <a:buFontTx/>
              <a:buChar char="-"/>
            </a:pPr>
            <a:r>
              <a:rPr lang="hu-HU" altLang="hu-HU" sz="2000" dirty="0" smtClean="0"/>
              <a:t>repülő </a:t>
            </a:r>
            <a:r>
              <a:rPr lang="hu-HU" altLang="hu-HU" sz="2000" dirty="0"/>
              <a:t>pattanó </a:t>
            </a:r>
            <a:r>
              <a:rPr lang="hu-HU" altLang="hu-HU" sz="2000" dirty="0" smtClean="0"/>
              <a:t>tárgy</a:t>
            </a:r>
          </a:p>
          <a:p>
            <a:pPr marL="342900" indent="-342900">
              <a:buFontTx/>
              <a:buChar char="-"/>
            </a:pPr>
            <a:r>
              <a:rPr lang="hu-HU" altLang="hu-HU" sz="2000" dirty="0" smtClean="0"/>
              <a:t>Zaj</a:t>
            </a:r>
            <a:endParaRPr lang="hu-HU" altLang="hu-HU" sz="20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14</a:t>
            </a:fld>
            <a:endParaRPr lang="de-DE" dirty="0"/>
          </a:p>
        </p:txBody>
      </p:sp>
      <p:pic>
        <p:nvPicPr>
          <p:cNvPr id="6" name="Kép 5" descr="szemvédő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5584">
            <a:off x="1177637" y="2623128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4" descr="védőburkol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564" y="13716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3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Védőeszközök</a:t>
            </a:r>
            <a:br>
              <a:rPr lang="hu-HU" altLang="hu-HU" dirty="0" smtClean="0"/>
            </a:br>
            <a:r>
              <a:rPr lang="hu-HU" altLang="hu-HU" sz="1600" i="1" dirty="0" smtClean="0"/>
              <a:t>Géptípustól függően változik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>
              <a:lnSpc>
                <a:spcPct val="200000"/>
              </a:lnSpc>
            </a:pPr>
            <a:r>
              <a:rPr lang="hu-HU" altLang="hu-HU" dirty="0" smtClean="0"/>
              <a:t>- Védőruházat</a:t>
            </a:r>
            <a:endParaRPr lang="hu-HU" altLang="hu-HU" dirty="0"/>
          </a:p>
          <a:p>
            <a:pPr marL="179388">
              <a:lnSpc>
                <a:spcPct val="200000"/>
              </a:lnSpc>
            </a:pPr>
            <a:r>
              <a:rPr lang="hu-HU" altLang="hu-HU" dirty="0" smtClean="0"/>
              <a:t>- Védősisak (álarccal)</a:t>
            </a:r>
          </a:p>
          <a:p>
            <a:pPr marL="179388">
              <a:lnSpc>
                <a:spcPct val="200000"/>
              </a:lnSpc>
            </a:pPr>
            <a:r>
              <a:rPr lang="hu-HU" altLang="hu-HU" dirty="0" smtClean="0"/>
              <a:t>- Védőszemüveg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/>
              <a:t>- </a:t>
            </a:r>
            <a:r>
              <a:rPr lang="hu-HU" altLang="hu-HU" dirty="0" smtClean="0"/>
              <a:t>Védőkesztyű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/>
              <a:t>- </a:t>
            </a:r>
            <a:r>
              <a:rPr lang="hu-HU" altLang="hu-HU" dirty="0"/>
              <a:t>H</a:t>
            </a:r>
            <a:r>
              <a:rPr lang="hu-HU" altLang="hu-HU" dirty="0" smtClean="0"/>
              <a:t>allásvédő</a:t>
            </a:r>
            <a:r>
              <a:rPr lang="hu-HU" altLang="hu-HU" dirty="0"/>
              <a:t/>
            </a:r>
            <a:br>
              <a:rPr lang="hu-HU" altLang="hu-HU" dirty="0"/>
            </a:br>
            <a:r>
              <a:rPr lang="hu-HU" altLang="hu-HU" dirty="0"/>
              <a:t>- </a:t>
            </a:r>
            <a:r>
              <a:rPr lang="hu-HU" altLang="hu-HU" dirty="0" smtClean="0"/>
              <a:t>Csúszásmentes </a:t>
            </a:r>
            <a:r>
              <a:rPr lang="hu-HU" altLang="hu-HU" dirty="0"/>
              <a:t>talpú védőcipő, acél orr merevítővel</a:t>
            </a:r>
            <a:br>
              <a:rPr lang="hu-HU" altLang="hu-HU" dirty="0"/>
            </a:b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550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az előírt védőeszköz ilyen esetben?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TT.MM.JJJJ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16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48" y="1098000"/>
            <a:ext cx="1566105" cy="358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278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378000"/>
            <a:ext cx="8388000" cy="529473"/>
          </a:xfrm>
        </p:spPr>
        <p:txBody>
          <a:bodyPr/>
          <a:lstStyle/>
          <a:p>
            <a:r>
              <a:rPr lang="hu-HU" altLang="hu-HU" sz="2000" b="1" dirty="0" smtClean="0"/>
              <a:t>  Kisgépek használata, ellenőrzése</a:t>
            </a: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7163" y="924164"/>
            <a:ext cx="8498837" cy="3737836"/>
          </a:xfrm>
        </p:spPr>
        <p:txBody>
          <a:bodyPr/>
          <a:lstStyle/>
          <a:p>
            <a:pPr>
              <a:buFontTx/>
              <a:buChar char="-"/>
            </a:pPr>
            <a:endParaRPr lang="hu-HU" altLang="hu-HU" sz="2000" dirty="0" smtClean="0"/>
          </a:p>
          <a:p>
            <a:pPr indent="269875"/>
            <a:endParaRPr lang="hu-HU" altLang="hu-HU" sz="2000" b="1" dirty="0" smtClean="0"/>
          </a:p>
          <a:p>
            <a:pPr indent="269875"/>
            <a:endParaRPr lang="hu-HU" altLang="hu-HU" sz="2000" b="1" dirty="0"/>
          </a:p>
          <a:p>
            <a:pPr indent="269875"/>
            <a:r>
              <a:rPr lang="hu-HU" altLang="hu-HU" sz="2000" b="1" dirty="0" smtClean="0"/>
              <a:t>Az </a:t>
            </a:r>
            <a:r>
              <a:rPr lang="hu-HU" altLang="hu-HU" sz="2000" b="1" dirty="0"/>
              <a:t>E.ON területén használt kisgépek:</a:t>
            </a:r>
            <a:endParaRPr lang="hu-HU" altLang="hu-HU" sz="2000" dirty="0"/>
          </a:p>
          <a:p>
            <a:pPr marL="630238">
              <a:buFontTx/>
              <a:buChar char="-"/>
            </a:pPr>
            <a:r>
              <a:rPr lang="hu-HU" altLang="hu-HU" sz="1800" dirty="0" smtClean="0"/>
              <a:t>elektromos </a:t>
            </a:r>
            <a:r>
              <a:rPr lang="hu-HU" altLang="hu-HU" sz="1800" dirty="0"/>
              <a:t>bontó-fúró kalapács</a:t>
            </a:r>
            <a:br>
              <a:rPr lang="hu-HU" altLang="hu-HU" sz="1800" dirty="0"/>
            </a:br>
            <a:r>
              <a:rPr lang="hu-HU" altLang="hu-HU" sz="1800" dirty="0"/>
              <a:t>- mobil áramfejlesztő </a:t>
            </a:r>
            <a:br>
              <a:rPr lang="hu-HU" altLang="hu-HU" sz="1800" dirty="0"/>
            </a:br>
            <a:r>
              <a:rPr lang="hu-HU" altLang="hu-HU" sz="1800" dirty="0"/>
              <a:t>- mobil légkompresszor</a:t>
            </a:r>
            <a:br>
              <a:rPr lang="hu-HU" altLang="hu-HU" sz="1800" dirty="0"/>
            </a:br>
            <a:r>
              <a:rPr lang="hu-HU" altLang="hu-HU" sz="1800" dirty="0"/>
              <a:t>- kézi motoros fűnyíró gép</a:t>
            </a:r>
            <a:br>
              <a:rPr lang="hu-HU" altLang="hu-HU" sz="1800" dirty="0"/>
            </a:br>
            <a:r>
              <a:rPr lang="hu-HU" altLang="hu-HU" sz="1800" dirty="0"/>
              <a:t>- motoros láncfűrész</a:t>
            </a:r>
            <a:br>
              <a:rPr lang="hu-HU" altLang="hu-HU" sz="1800" dirty="0"/>
            </a:br>
            <a:r>
              <a:rPr lang="hu-HU" altLang="hu-HU" sz="1800" dirty="0"/>
              <a:t>- hegesztő berendezés</a:t>
            </a:r>
            <a:br>
              <a:rPr lang="hu-HU" altLang="hu-HU" sz="1800" dirty="0"/>
            </a:br>
            <a:r>
              <a:rPr lang="hu-HU" altLang="hu-HU" sz="1800" dirty="0"/>
              <a:t>- robbanómotoros döngölő gép</a:t>
            </a:r>
            <a:endParaRPr lang="hu-HU" sz="1800" dirty="0"/>
          </a:p>
          <a:p>
            <a:pPr algn="just">
              <a:buFontTx/>
              <a:buChar char="-"/>
            </a:pPr>
            <a:endParaRPr lang="hu-HU" dirty="0"/>
          </a:p>
          <a:p>
            <a:pPr algn="just">
              <a:buFontTx/>
              <a:buChar char="-"/>
            </a:pPr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/>
          </a:p>
          <a:p>
            <a:pPr indent="179388" algn="just"/>
            <a:endParaRPr lang="hu-HU" dirty="0"/>
          </a:p>
          <a:p>
            <a:pPr algn="just"/>
            <a:endParaRPr lang="hu-HU" dirty="0"/>
          </a:p>
          <a:p>
            <a:pPr algn="just"/>
            <a:endParaRPr lang="hu-HU" dirty="0" smtClean="0"/>
          </a:p>
          <a:p>
            <a:pPr algn="just"/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de-DE" dirty="0"/>
              <a:t>a munkahelyi biztonsági és egészségvédelmi </a:t>
            </a:r>
            <a:r>
              <a:rPr lang="de-DE" dirty="0" smtClean="0"/>
              <a:t>minimumkövetelmények</a:t>
            </a:r>
            <a:r>
              <a:rPr lang="hu-HU" dirty="0" smtClean="0"/>
              <a:t> betartása érdekében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2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38" y="221673"/>
            <a:ext cx="322546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9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Fogalmak: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999" y="1253836"/>
            <a:ext cx="6777873" cy="263929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altLang="hu-HU" sz="2000" dirty="0"/>
              <a:t/>
            </a:r>
            <a:br>
              <a:rPr lang="hu-HU" altLang="hu-HU" sz="2000" dirty="0"/>
            </a:br>
            <a:r>
              <a:rPr lang="hu-HU" altLang="hu-HU" sz="2000" dirty="0"/>
              <a:t>- </a:t>
            </a:r>
            <a:r>
              <a:rPr lang="hu-HU" altLang="hu-HU" sz="2000" b="1" dirty="0"/>
              <a:t>zárt </a:t>
            </a:r>
            <a:r>
              <a:rPr lang="hu-HU" altLang="hu-HU" sz="2000" b="1" dirty="0" smtClean="0"/>
              <a:t>tér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altLang="hu-HU" sz="2000" b="1" dirty="0"/>
              <a:t> </a:t>
            </a:r>
            <a:r>
              <a:rPr lang="hu-HU" altLang="hu-HU" sz="2000" b="1" dirty="0" smtClean="0"/>
              <a:t> </a:t>
            </a:r>
            <a:r>
              <a:rPr lang="hu-HU" altLang="hu-HU" sz="1800" dirty="0" smtClean="0"/>
              <a:t>100 </a:t>
            </a:r>
            <a:r>
              <a:rPr lang="hu-HU" altLang="hu-HU" sz="1800" dirty="0"/>
              <a:t>m3-nél kisebb légtér, vagy </a:t>
            </a:r>
            <a:r>
              <a:rPr lang="hu-HU" altLang="hu-HU" sz="1800" dirty="0" smtClean="0"/>
              <a:t>valamelyik mérete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hu-HU" altLang="hu-HU" sz="1800" dirty="0"/>
              <a:t> </a:t>
            </a:r>
            <a:r>
              <a:rPr lang="hu-HU" altLang="hu-HU" sz="1800" dirty="0" smtClean="0"/>
              <a:t> (</a:t>
            </a:r>
            <a:r>
              <a:rPr lang="hu-HU" altLang="hu-HU" sz="1800" dirty="0"/>
              <a:t>magasság, szélesség, hossz, átmérő) kisebb </a:t>
            </a:r>
            <a:r>
              <a:rPr lang="hu-HU" altLang="hu-HU" sz="1800" dirty="0" smtClean="0"/>
              <a:t>2 méternél</a:t>
            </a:r>
          </a:p>
          <a:p>
            <a:r>
              <a:rPr lang="hu-HU" altLang="hu-HU" sz="1800" dirty="0"/>
              <a:t/>
            </a:r>
            <a:br>
              <a:rPr lang="hu-HU" altLang="hu-HU" sz="1800" dirty="0"/>
            </a:br>
            <a:r>
              <a:rPr lang="hu-HU" altLang="hu-HU" sz="2000" dirty="0"/>
              <a:t>- </a:t>
            </a:r>
            <a:r>
              <a:rPr lang="hu-HU" altLang="hu-HU" sz="2000" b="1" dirty="0"/>
              <a:t>kezelő </a:t>
            </a:r>
            <a:r>
              <a:rPr lang="hu-HU" altLang="hu-HU" sz="2000" b="1" dirty="0" smtClean="0"/>
              <a:t>személy</a:t>
            </a:r>
            <a:endParaRPr lang="hu-HU" altLang="hu-HU" sz="2000" dirty="0"/>
          </a:p>
          <a:p>
            <a:r>
              <a:rPr lang="hu-HU" altLang="hu-HU" sz="2000" dirty="0"/>
              <a:t> </a:t>
            </a:r>
            <a:r>
              <a:rPr lang="hu-HU" altLang="hu-HU" sz="2000" dirty="0" smtClean="0"/>
              <a:t> </a:t>
            </a:r>
            <a:r>
              <a:rPr lang="hu-HU" altLang="hu-HU" sz="1800" dirty="0"/>
              <a:t>16 életévét betöltött, orvosilag </a:t>
            </a:r>
            <a:r>
              <a:rPr lang="hu-HU" altLang="hu-HU" sz="1800" dirty="0" smtClean="0"/>
              <a:t>alkalmas, megfelelő képesítéssel,</a:t>
            </a:r>
          </a:p>
          <a:p>
            <a:r>
              <a:rPr lang="hu-HU" altLang="hu-HU" sz="1800" dirty="0"/>
              <a:t> </a:t>
            </a:r>
            <a:r>
              <a:rPr lang="hu-HU" altLang="hu-HU" sz="1800" dirty="0" smtClean="0"/>
              <a:t>  </a:t>
            </a:r>
            <a:r>
              <a:rPr lang="hu-HU" altLang="hu-HU" sz="1800" dirty="0"/>
              <a:t>és kisgépkezelői </a:t>
            </a:r>
            <a:r>
              <a:rPr lang="hu-HU" altLang="hu-HU" sz="1800" dirty="0" smtClean="0"/>
              <a:t>jogosítvánnyal   </a:t>
            </a:r>
            <a:r>
              <a:rPr lang="hu-HU" altLang="hu-HU" sz="1800" dirty="0"/>
              <a:t>rendelkező személy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3</a:t>
            </a:fld>
            <a:endParaRPr lang="de-DE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898" y="286210"/>
            <a:ext cx="1623579" cy="162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9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Kisgép 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645228"/>
            <a:ext cx="7844673" cy="2524990"/>
          </a:xfrm>
        </p:spPr>
        <p:txBody>
          <a:bodyPr/>
          <a:lstStyle/>
          <a:p>
            <a:r>
              <a:rPr lang="hu-HU" altLang="hu-HU" sz="1800" dirty="0"/>
              <a:t>A gép a kezelő és karbantartó személyzet számára akkor jelent veszélyt, ha </a:t>
            </a:r>
          </a:p>
          <a:p>
            <a:endParaRPr lang="hu-HU" altLang="hu-HU" sz="1800" dirty="0"/>
          </a:p>
          <a:p>
            <a:r>
              <a:rPr lang="hu-HU" altLang="hu-HU" sz="1800" dirty="0"/>
              <a:t>- nem rendeltetésszerűen használják a gépet</a:t>
            </a:r>
            <a:r>
              <a:rPr lang="hu-HU" altLang="hu-HU" sz="1800" dirty="0" smtClean="0"/>
              <a:t>,</a:t>
            </a:r>
            <a:endParaRPr lang="hu-HU" altLang="hu-HU" sz="1800" dirty="0"/>
          </a:p>
          <a:p>
            <a:r>
              <a:rPr lang="hu-HU" altLang="hu-HU" sz="1800" dirty="0"/>
              <a:t>- nem betanított, nem hozzáértő személyzet kezeli</a:t>
            </a:r>
            <a:r>
              <a:rPr lang="hu-HU" altLang="hu-HU" sz="1800" dirty="0" smtClean="0"/>
              <a:t>,</a:t>
            </a:r>
            <a:endParaRPr lang="hu-HU" altLang="hu-HU" sz="1800" dirty="0"/>
          </a:p>
          <a:p>
            <a:r>
              <a:rPr lang="hu-HU" altLang="hu-HU" sz="1800" dirty="0"/>
              <a:t>- szakszerűtlenül megváltoztatták, illetve átépítették,</a:t>
            </a:r>
          </a:p>
          <a:p>
            <a:r>
              <a:rPr lang="hu-HU" altLang="hu-HU" sz="1800" dirty="0"/>
              <a:t>- nem tartják be a balesetvédelmi előírásokat.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4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2" y="2078181"/>
            <a:ext cx="2368261" cy="236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84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/>
              <a:t>Kisgép </a:t>
            </a:r>
            <a:r>
              <a:rPr lang="hu-HU" altLang="hu-HU" dirty="0" smtClean="0"/>
              <a:t>használata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976745"/>
            <a:ext cx="6948000" cy="3398400"/>
          </a:xfrm>
        </p:spPr>
        <p:txBody>
          <a:bodyPr/>
          <a:lstStyle/>
          <a:p>
            <a:endParaRPr lang="hu-HU" altLang="hu-HU" dirty="0" smtClean="0">
              <a:solidFill>
                <a:srgbClr val="FF0000"/>
              </a:solidFill>
            </a:endParaRPr>
          </a:p>
          <a:p>
            <a:endParaRPr lang="hu-HU" altLang="hu-HU" dirty="0">
              <a:solidFill>
                <a:srgbClr val="FF0000"/>
              </a:solidFill>
            </a:endParaRPr>
          </a:p>
          <a:p>
            <a:r>
              <a:rPr lang="hu-HU" altLang="hu-HU" dirty="0" smtClean="0"/>
              <a:t>Aki </a:t>
            </a:r>
            <a:r>
              <a:rPr lang="hu-HU" altLang="hu-HU" dirty="0"/>
              <a:t>a géppel, berendezéssel </a:t>
            </a:r>
            <a:r>
              <a:rPr lang="hu-HU" altLang="hu-HU" dirty="0" smtClean="0"/>
              <a:t>dolgozik</a:t>
            </a:r>
          </a:p>
          <a:p>
            <a:r>
              <a:rPr lang="hu-HU" altLang="hu-HU" dirty="0"/>
              <a:t>- legyen kipihent, </a:t>
            </a:r>
          </a:p>
          <a:p>
            <a:pPr>
              <a:buFontTx/>
              <a:buChar char="-"/>
            </a:pPr>
            <a:r>
              <a:rPr lang="hu-HU" altLang="hu-HU" dirty="0"/>
              <a:t>egészséges, jó állapotban</a:t>
            </a:r>
          </a:p>
          <a:p>
            <a:endParaRPr lang="hu-HU" altLang="hu-HU" dirty="0"/>
          </a:p>
          <a:p>
            <a:r>
              <a:rPr lang="hu-HU" altLang="hu-HU" sz="1800" dirty="0"/>
              <a:t>Alkohol fogyasztása után, gyógyszerek bevétele után</a:t>
            </a:r>
            <a:r>
              <a:rPr lang="hu-HU" altLang="hu-HU" sz="1800" dirty="0" smtClean="0"/>
              <a:t>,  </a:t>
            </a:r>
            <a:r>
              <a:rPr lang="hu-HU" altLang="hu-HU" sz="1800" dirty="0"/>
              <a:t>melyek a reakcióképességet csökkentik, vagy </a:t>
            </a:r>
            <a:r>
              <a:rPr lang="hu-HU" altLang="hu-HU" sz="1800" dirty="0" smtClean="0"/>
              <a:t>tudatmódosító szerek hatása </a:t>
            </a:r>
            <a:r>
              <a:rPr lang="hu-HU" altLang="hu-HU" sz="1800" dirty="0"/>
              <a:t>alatt TILOS a géppel,berendezéssel dolgozni.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5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666" y="378000"/>
            <a:ext cx="2040334" cy="171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87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114763"/>
            <a:ext cx="5508000" cy="564110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Robbanómotoros gépek</a:t>
            </a:r>
            <a:br>
              <a:rPr lang="hu-HU" altLang="hu-HU" dirty="0">
                <a:solidFill>
                  <a:srgbClr val="FF0000"/>
                </a:solidFill>
              </a:rPr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7036" y="2085109"/>
            <a:ext cx="6948000" cy="2140527"/>
          </a:xfrm>
        </p:spPr>
        <p:txBody>
          <a:bodyPr/>
          <a:lstStyle/>
          <a:p>
            <a:r>
              <a:rPr lang="hu-HU" altLang="hu-HU" dirty="0"/>
              <a:t>A benzin, gázolaj rendkívül könnyen gyúlékony –a nyílt lángtól tartsunk megfelelő távolságot,  az üzemanyagot ne csepegtessük el. Feltankolás előtt, állítsuk le a motort</a:t>
            </a:r>
            <a:r>
              <a:rPr lang="hu-HU" altLang="hu-HU" dirty="0" smtClean="0"/>
              <a:t>.</a:t>
            </a:r>
          </a:p>
          <a:p>
            <a:endParaRPr lang="hu-HU" altLang="hu-HU" dirty="0"/>
          </a:p>
          <a:p>
            <a:pPr algn="ctr"/>
            <a:r>
              <a:rPr lang="hu-HU" altLang="hu-HU" sz="1800" dirty="0">
                <a:solidFill>
                  <a:srgbClr val="FF0000"/>
                </a:solidFill>
              </a:rPr>
              <a:t>Addig ne tankoljunk, míg a motor </a:t>
            </a:r>
            <a:r>
              <a:rPr lang="hu-HU" altLang="hu-HU" sz="1800" dirty="0" smtClean="0">
                <a:solidFill>
                  <a:srgbClr val="FF0000"/>
                </a:solidFill>
              </a:rPr>
              <a:t>meleg</a:t>
            </a:r>
            <a:r>
              <a:rPr lang="hu-HU" altLang="hu-HU" sz="1800" dirty="0">
                <a:solidFill>
                  <a:srgbClr val="FF0000"/>
                </a:solidFill>
              </a:rPr>
              <a:t>, </a:t>
            </a:r>
            <a:endParaRPr lang="hu-HU" altLang="hu-HU" sz="1800" dirty="0" smtClean="0">
              <a:solidFill>
                <a:srgbClr val="FF0000"/>
              </a:solidFill>
            </a:endParaRPr>
          </a:p>
          <a:p>
            <a:pPr algn="ctr"/>
            <a:r>
              <a:rPr lang="hu-HU" altLang="hu-HU" sz="1800" dirty="0" smtClean="0">
                <a:solidFill>
                  <a:srgbClr val="FF0000"/>
                </a:solidFill>
              </a:rPr>
              <a:t>az </a:t>
            </a:r>
            <a:r>
              <a:rPr lang="hu-HU" altLang="hu-HU" sz="1800" dirty="0">
                <a:solidFill>
                  <a:srgbClr val="FF0000"/>
                </a:solidFill>
              </a:rPr>
              <a:t>üzemanyag kifolyhat, TŰZVESZÉLYES</a:t>
            </a:r>
            <a:r>
              <a:rPr lang="hu-HU" altLang="hu-HU" dirty="0">
                <a:solidFill>
                  <a:srgbClr val="FF0000"/>
                </a:solidFill>
              </a:rPr>
              <a:t>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6</a:t>
            </a:fld>
            <a:endParaRPr lang="de-DE" dirty="0"/>
          </a:p>
        </p:txBody>
      </p:sp>
      <p:pic>
        <p:nvPicPr>
          <p:cNvPr id="7" name="Kép 8" descr="imagesCA6FKK2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9878">
            <a:off x="6719454" y="344631"/>
            <a:ext cx="1533127" cy="92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ép 4" descr="imagesCAWWBO3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800" y="2274456"/>
            <a:ext cx="922436" cy="140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13" descr="imagesCA1Y52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29" y="405769"/>
            <a:ext cx="1566883" cy="11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76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8837" y="378000"/>
            <a:ext cx="5508000" cy="720000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Robbanómotoros 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altLang="hu-HU" sz="1800" dirty="0"/>
              <a:t>A tartályzárat minden esetben jól rögzítsük,</a:t>
            </a:r>
          </a:p>
          <a:p>
            <a:pPr>
              <a:spcAft>
                <a:spcPts val="0"/>
              </a:spcAft>
            </a:pPr>
            <a:endParaRPr lang="hu-HU" altLang="hu-HU" sz="1800" dirty="0"/>
          </a:p>
          <a:p>
            <a:pPr>
              <a:spcAft>
                <a:spcPts val="0"/>
              </a:spcAft>
            </a:pPr>
            <a:r>
              <a:rPr lang="hu-HU" altLang="hu-HU" sz="1800" dirty="0"/>
              <a:t>ezáltal csökkentett annak veszélye, hogy a </a:t>
            </a:r>
          </a:p>
          <a:p>
            <a:pPr>
              <a:spcAft>
                <a:spcPts val="0"/>
              </a:spcAft>
            </a:pPr>
            <a:endParaRPr lang="hu-HU" altLang="hu-HU" sz="1800" dirty="0"/>
          </a:p>
          <a:p>
            <a:pPr>
              <a:spcAft>
                <a:spcPts val="0"/>
              </a:spcAft>
            </a:pPr>
            <a:r>
              <a:rPr lang="hu-HU" altLang="hu-HU" sz="1800" dirty="0"/>
              <a:t>tartályzár a motor rezgése miatt felnyílik, és</a:t>
            </a:r>
          </a:p>
          <a:p>
            <a:pPr>
              <a:spcAft>
                <a:spcPts val="0"/>
              </a:spcAft>
            </a:pPr>
            <a:endParaRPr lang="hu-HU" altLang="hu-HU" sz="1800" dirty="0"/>
          </a:p>
          <a:p>
            <a:pPr>
              <a:spcAft>
                <a:spcPts val="0"/>
              </a:spcAft>
            </a:pPr>
            <a:r>
              <a:rPr lang="hu-HU" altLang="hu-HU" sz="1800" dirty="0"/>
              <a:t>üzemanyag kifolyik.</a:t>
            </a:r>
          </a:p>
          <a:p>
            <a:endParaRPr lang="hu-HU" altLang="hu-HU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endParaRPr lang="hu-HU" altLang="hu-HU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u-HU" altLang="hu-HU" sz="1800" dirty="0">
                <a:solidFill>
                  <a:srgbClr val="FF0000"/>
                </a:solidFill>
              </a:rPr>
              <a:t> Ha üzemanyag szivárog ki, a motort beindítani</a:t>
            </a:r>
          </a:p>
          <a:p>
            <a:pPr algn="ctr">
              <a:spcAft>
                <a:spcPts val="0"/>
              </a:spcAft>
            </a:pPr>
            <a:endParaRPr lang="hu-HU" altLang="hu-HU" sz="1800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u-HU" altLang="hu-HU" sz="1800" dirty="0">
                <a:solidFill>
                  <a:srgbClr val="FF0000"/>
                </a:solidFill>
              </a:rPr>
              <a:t> TILOS.</a:t>
            </a:r>
          </a:p>
          <a:p>
            <a:pPr>
              <a:spcAft>
                <a:spcPts val="0"/>
              </a:spcAft>
            </a:pP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7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998">
            <a:off x="5809531" y="263234"/>
            <a:ext cx="1937148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99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9437" y="184036"/>
            <a:ext cx="5508000" cy="494837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Robbanómotoros 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8000" y="1147046"/>
            <a:ext cx="6948000" cy="339840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hu-HU" altLang="hu-HU" sz="1800" dirty="0">
                <a:solidFill>
                  <a:srgbClr val="FF0000"/>
                </a:solidFill>
              </a:rPr>
              <a:t>Az üzemanyagot csak leállított motornál</a:t>
            </a:r>
          </a:p>
          <a:p>
            <a:pPr algn="ctr">
              <a:spcAft>
                <a:spcPts val="0"/>
              </a:spcAft>
            </a:pPr>
            <a:endParaRPr lang="hu-HU" altLang="hu-HU" sz="1800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u-HU" altLang="hu-HU" sz="1800" dirty="0">
                <a:solidFill>
                  <a:srgbClr val="FF0000"/>
                </a:solidFill>
              </a:rPr>
              <a:t> töltsük a tartályba. Nyílt láng használata és</a:t>
            </a:r>
          </a:p>
          <a:p>
            <a:pPr algn="ctr">
              <a:spcAft>
                <a:spcPts val="0"/>
              </a:spcAft>
            </a:pPr>
            <a:endParaRPr lang="hu-HU" altLang="hu-HU" sz="1800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u-HU" altLang="hu-HU" sz="1800" dirty="0">
                <a:solidFill>
                  <a:srgbClr val="FF0000"/>
                </a:solidFill>
              </a:rPr>
              <a:t> a dohányzás TILOS.</a:t>
            </a: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8</a:t>
            </a:fld>
            <a:endParaRPr lang="de-DE" dirty="0"/>
          </a:p>
        </p:txBody>
      </p:sp>
      <p:pic>
        <p:nvPicPr>
          <p:cNvPr id="6" name="Kép 5" descr="imagesCA0B7YK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37" y="2549237"/>
            <a:ext cx="1839864" cy="16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33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78000" y="239455"/>
            <a:ext cx="5508000" cy="453273"/>
          </a:xfrm>
        </p:spPr>
        <p:txBody>
          <a:bodyPr/>
          <a:lstStyle/>
          <a:p>
            <a:r>
              <a:rPr lang="hu-HU" altLang="hu-HU" dirty="0">
                <a:solidFill>
                  <a:srgbClr val="FF0000"/>
                </a:solidFill>
              </a:rPr>
              <a:t>Robbanómotoros gépek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3417" y="803563"/>
            <a:ext cx="6902565" cy="3754581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hu-HU" altLang="hu-HU" sz="1800" dirty="0" smtClean="0"/>
              <a:t>Amikor </a:t>
            </a:r>
            <a:r>
              <a:rPr lang="hu-HU" altLang="hu-HU" sz="1800" dirty="0"/>
              <a:t>a motor jár, a motoros berendezés mérgező gázokat fejleszt. Ezek a gázok esetleg szagtalanok és láthatatlanok lehetnek. </a:t>
            </a:r>
          </a:p>
          <a:p>
            <a:pPr>
              <a:spcAft>
                <a:spcPts val="0"/>
              </a:spcAft>
            </a:pPr>
            <a:endParaRPr lang="hu-HU" altLang="hu-HU" sz="1800" dirty="0"/>
          </a:p>
          <a:p>
            <a:pPr algn="ctr">
              <a:spcAft>
                <a:spcPts val="0"/>
              </a:spcAft>
            </a:pPr>
            <a:r>
              <a:rPr lang="hu-HU" altLang="hu-HU" sz="1800" dirty="0" smtClean="0">
                <a:solidFill>
                  <a:srgbClr val="FF0000"/>
                </a:solidFill>
              </a:rPr>
              <a:t>TILOS zárt, </a:t>
            </a:r>
            <a:r>
              <a:rPr lang="hu-HU" altLang="hu-HU" sz="1800" dirty="0">
                <a:solidFill>
                  <a:srgbClr val="FF0000"/>
                </a:solidFill>
              </a:rPr>
              <a:t>vagy rosszul átszellőztetett helyiségben </a:t>
            </a:r>
          </a:p>
          <a:p>
            <a:pPr algn="ctr">
              <a:spcAft>
                <a:spcPts val="0"/>
              </a:spcAft>
            </a:pPr>
            <a:r>
              <a:rPr lang="hu-HU" altLang="hu-HU" sz="1800" dirty="0" smtClean="0">
                <a:solidFill>
                  <a:srgbClr val="FF0000"/>
                </a:solidFill>
              </a:rPr>
              <a:t>robbanómotoros </a:t>
            </a:r>
            <a:r>
              <a:rPr lang="hu-HU" altLang="hu-HU" sz="1800" dirty="0">
                <a:solidFill>
                  <a:srgbClr val="FF0000"/>
                </a:solidFill>
              </a:rPr>
              <a:t>berendezéssel </a:t>
            </a:r>
            <a:r>
              <a:rPr lang="hu-HU" altLang="hu-HU" sz="1800" dirty="0" smtClean="0">
                <a:solidFill>
                  <a:srgbClr val="FF0000"/>
                </a:solidFill>
              </a:rPr>
              <a:t>dolgozni, </a:t>
            </a:r>
          </a:p>
          <a:p>
            <a:pPr algn="ctr">
              <a:spcAft>
                <a:spcPts val="0"/>
              </a:spcAft>
            </a:pPr>
            <a:r>
              <a:rPr lang="hu-HU" altLang="hu-HU" sz="1800" dirty="0" smtClean="0">
                <a:solidFill>
                  <a:srgbClr val="FF0000"/>
                </a:solidFill>
              </a:rPr>
              <a:t>még </a:t>
            </a:r>
            <a:r>
              <a:rPr lang="hu-HU" altLang="hu-HU" sz="1800" dirty="0">
                <a:solidFill>
                  <a:srgbClr val="FF0000"/>
                </a:solidFill>
              </a:rPr>
              <a:t>katalizátoros </a:t>
            </a:r>
            <a:r>
              <a:rPr lang="hu-HU" altLang="hu-HU" sz="1800" dirty="0" smtClean="0">
                <a:solidFill>
                  <a:srgbClr val="FF0000"/>
                </a:solidFill>
              </a:rPr>
              <a:t>géppel sem. </a:t>
            </a:r>
            <a:endParaRPr lang="hu-HU" altLang="hu-HU" sz="1800" dirty="0">
              <a:solidFill>
                <a:srgbClr val="FF0000"/>
              </a:solidFill>
            </a:endParaRPr>
          </a:p>
          <a:p>
            <a:pPr algn="ctr">
              <a:spcAft>
                <a:spcPts val="0"/>
              </a:spcAft>
            </a:pPr>
            <a:r>
              <a:rPr lang="hu-HU" altLang="hu-HU" sz="1800" dirty="0"/>
              <a:t/>
            </a:r>
            <a:br>
              <a:rPr lang="hu-HU" altLang="hu-HU" sz="1800" dirty="0"/>
            </a:br>
            <a:r>
              <a:rPr lang="hu-HU" altLang="hu-HU" sz="1800" dirty="0" smtClean="0"/>
              <a:t>Ha </a:t>
            </a:r>
            <a:r>
              <a:rPr lang="hu-HU" altLang="hu-HU" sz="1800" dirty="0"/>
              <a:t>árokban, gödörben vagy szűk területen dolgozunk, ügyeljünk a megfelelő légáramra, életveszélyes mérgezés miatt.</a:t>
            </a:r>
          </a:p>
          <a:p>
            <a:endParaRPr lang="hu-HU" altLang="hu-HU" dirty="0" smtClean="0">
              <a:solidFill>
                <a:srgbClr val="FF0000"/>
              </a:solidFill>
            </a:endParaRPr>
          </a:p>
          <a:p>
            <a:pPr algn="just"/>
            <a:r>
              <a:rPr lang="hu-HU" altLang="hu-HU" dirty="0" smtClean="0">
                <a:solidFill>
                  <a:srgbClr val="FF0000"/>
                </a:solidFill>
              </a:rPr>
              <a:t>Kézzel </a:t>
            </a:r>
            <a:r>
              <a:rPr lang="hu-HU" altLang="hu-HU" dirty="0">
                <a:solidFill>
                  <a:srgbClr val="FF0000"/>
                </a:solidFill>
              </a:rPr>
              <a:t>történő beindítás esetén csak a gyártó által bevizsgált biztonságos indítókart használjuk, és tartsuk be a motor gyártója által adott Kezelési karbantartási utasítást. </a:t>
            </a:r>
          </a:p>
          <a:p>
            <a:pPr algn="just"/>
            <a:r>
              <a:rPr lang="hu-HU" altLang="hu-HU" dirty="0" smtClean="0">
                <a:solidFill>
                  <a:srgbClr val="FF0000"/>
                </a:solidFill>
              </a:rPr>
              <a:t>A </a:t>
            </a:r>
            <a:r>
              <a:rPr lang="hu-HU" altLang="hu-HU" dirty="0">
                <a:solidFill>
                  <a:srgbClr val="FF0000"/>
                </a:solidFill>
              </a:rPr>
              <a:t>kézi indítókart teljes erőből húzzuk meg, míg a motor beindul, különben az indítókar visszaüthet.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dirty="0" smtClean="0"/>
              <a:t>2017</a:t>
            </a:r>
            <a:endParaRPr lang="de-DE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95024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_BrixSans"/>
  <p:tag name="VERSION" val="1.2"/>
</p:tagLst>
</file>

<file path=ppt/theme/theme1.xml><?xml version="1.0" encoding="utf-8"?>
<a:theme xmlns:a="http://schemas.openxmlformats.org/drawingml/2006/main" name="e-on Enjoyment Template">
  <a:themeElements>
    <a:clrScheme name="EO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A1C0A"/>
      </a:accent1>
      <a:accent2>
        <a:srgbClr val="B00402"/>
      </a:accent2>
      <a:accent3>
        <a:srgbClr val="5CC1CB"/>
      </a:accent3>
      <a:accent4>
        <a:srgbClr val="E3E000"/>
      </a:accent4>
      <a:accent5>
        <a:srgbClr val="C44341"/>
      </a:accent5>
      <a:accent6>
        <a:srgbClr val="85D1D8"/>
      </a:accent6>
      <a:hlink>
        <a:srgbClr val="0000FF"/>
      </a:hlink>
      <a:folHlink>
        <a:srgbClr val="800080"/>
      </a:folHlink>
    </a:clrScheme>
    <a:fontScheme name="EON Brix Sans">
      <a:majorFont>
        <a:latin typeface="EON Brix Sans Black"/>
        <a:ea typeface=""/>
        <a:cs typeface=""/>
      </a:majorFont>
      <a:minorFont>
        <a:latin typeface="EON Brix San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ON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1C0A"/>
        </a:accent1>
        <a:accent2>
          <a:srgbClr val="B00402"/>
        </a:accent2>
        <a:accent3>
          <a:srgbClr val="5CC1CB"/>
        </a:accent3>
        <a:accent4>
          <a:srgbClr val="E3E000"/>
        </a:accent4>
        <a:accent5>
          <a:srgbClr val="C44341"/>
        </a:accent5>
        <a:accent6>
          <a:srgbClr val="85D1D8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75%">
      <a:srgbClr val="C44341"/>
    </a:custClr>
    <a:custClr name="Turquoise 75%">
      <a:srgbClr val="85D1D8"/>
    </a:custClr>
    <a:custClr name="Yellow 75%">
      <a:srgbClr val="EAE840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50%">
      <a:srgbClr val="D78180"/>
    </a:custClr>
    <a:custClr name="Turquoise 50%">
      <a:srgbClr val="ADE0E5"/>
    </a:custClr>
    <a:custClr name="Yellow 50%">
      <a:srgbClr val="F1EF7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Bordeaux 25%">
      <a:srgbClr val="EBC0C0"/>
    </a:custClr>
    <a:custClr name="Turquoise 25%">
      <a:srgbClr val="D6EFF2"/>
    </a:custClr>
    <a:custClr name="Yellow 25%">
      <a:srgbClr val="F8F7BF"/>
    </a:custClr>
    <a:custClr name=" ">
      <a:srgbClr val="FFFFFF"/>
    </a:custClr>
    <a:custClr name=" ">
      <a:srgbClr val="FFFFFF"/>
    </a:custClr>
  </a:custClr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418</Words>
  <Application>Microsoft Office PowerPoint</Application>
  <PresentationFormat>Diavetítés a képernyőre (16:9 oldalarány)</PresentationFormat>
  <Paragraphs>160</Paragraphs>
  <Slides>16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e-on Enjoyment Template</vt:lpstr>
      <vt:lpstr>                                                         Munkavédelmi tájékoztató anyag                                        Kisgépek kezelése            Oktatási anyag </vt:lpstr>
      <vt:lpstr>  Kisgépek használata, ellenőrzése</vt:lpstr>
      <vt:lpstr>Fogalmak:</vt:lpstr>
      <vt:lpstr>Kisgép használata</vt:lpstr>
      <vt:lpstr>Kisgép használata</vt:lpstr>
      <vt:lpstr>Robbanómotoros gépek </vt:lpstr>
      <vt:lpstr>Robbanómotoros gépek</vt:lpstr>
      <vt:lpstr>Robbanómotoros gépek</vt:lpstr>
      <vt:lpstr>Robbanómotoros gépek</vt:lpstr>
      <vt:lpstr>Elektromos gépek </vt:lpstr>
      <vt:lpstr>Kisgépek, villamos kéziszerszámok</vt:lpstr>
      <vt:lpstr>Veszélyek</vt:lpstr>
      <vt:lpstr>Veszélyek</vt:lpstr>
      <vt:lpstr>Veszélyek</vt:lpstr>
      <vt:lpstr>Védőeszközök Géptípustól függően változik</vt:lpstr>
      <vt:lpstr>Mi az előírt védőeszköz ilyen esetben?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Boros, István</dc:creator>
  <cp:lastModifiedBy>Pacher Zoltán</cp:lastModifiedBy>
  <cp:revision>221</cp:revision>
  <dcterms:created xsi:type="dcterms:W3CDTF">2017-02-03T23:30:40Z</dcterms:created>
  <dcterms:modified xsi:type="dcterms:W3CDTF">2017-11-17T10:56:15Z</dcterms:modified>
</cp:coreProperties>
</file>