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8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67676"/>
    <a:srgbClr val="BCBCBC"/>
    <a:srgbClr val="F21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5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2"/>
      </p:cViewPr>
      <p:guideLst>
        <p:guide orient="horz" pos="2880"/>
        <p:guide pos="2160"/>
      </p:guideLst>
    </p:cSldViewPr>
  </p:notesViewPr>
  <p:gridSpacing cx="50800" cy="50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sz="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74563-04DD-4728-8CC2-AD790F9B42D8}" type="datetimeFigureOut">
              <a:rPr lang="de-DE" sz="600" smtClean="0">
                <a:latin typeface="Arial" pitchFamily="34" charset="0"/>
                <a:cs typeface="Arial" pitchFamily="34" charset="0"/>
              </a:rPr>
              <a:pPr/>
              <a:t>25.09.2018</a:t>
            </a:fld>
            <a:endParaRPr lang="de-DE" sz="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sz="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1C5C09-A086-41B5-AB93-0D519CF90B74}" type="slidenum">
              <a:rPr lang="de-DE" sz="600" smtClean="0">
                <a:latin typeface="Arial" pitchFamily="34" charset="0"/>
                <a:cs typeface="Arial" pitchFamily="34" charset="0"/>
              </a:rPr>
              <a:pPr/>
              <a:t>‹#›</a:t>
            </a:fld>
            <a:endParaRPr lang="de-DE" sz="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644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fld id="{F8D99BBB-DA91-45F1-94E4-DDBAA3887247}" type="datetimeFigureOut">
              <a:rPr lang="de-DE" smtClean="0"/>
              <a:pPr/>
              <a:t>25.09.2018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fld id="{CEC6974F-3C9C-44C7-8DD3-1BF295C9E94D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4093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207963" indent="-206375" algn="l" defTabSz="914400" rtl="0" eaLnBrk="1" latinLnBrk="0" hangingPunct="1">
      <a:buClr>
        <a:srgbClr val="F21C0A"/>
      </a:buClr>
      <a:buFont typeface="Wingdings" pitchFamily="2" charset="2"/>
      <a:buChar char=""/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209550" indent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412750" indent="-201613" algn="l" defTabSz="914400" rtl="0" eaLnBrk="1" latinLnBrk="0" hangingPunct="1">
      <a:buClr>
        <a:srgbClr val="F21C0A"/>
      </a:buClr>
      <a:buFont typeface="Wingdings" pitchFamily="2" charset="2"/>
      <a:buChar char=""/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414338" indent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C6974F-3C9C-44C7-8DD3-1BF295C9E94D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97727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9600" y="3606800"/>
            <a:ext cx="6705600" cy="1181100"/>
          </a:xfrm>
        </p:spPr>
        <p:txBody>
          <a:bodyPr anchor="b" anchorCtr="0"/>
          <a:lstStyle>
            <a:lvl1pPr>
              <a:defRPr>
                <a:solidFill>
                  <a:srgbClr val="F21C0A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09600" y="5035550"/>
            <a:ext cx="6705600" cy="457200"/>
          </a:xfrm>
        </p:spPr>
        <p:txBody>
          <a:bodyPr>
            <a:noAutofit/>
          </a:bodyPr>
          <a:lstStyle>
            <a:lvl1pPr marL="0" indent="0" algn="l">
              <a:lnSpc>
                <a:spcPts val="1800"/>
              </a:lnSpc>
              <a:buNone/>
              <a:defRPr sz="1400">
                <a:solidFill>
                  <a:srgbClr val="76767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pic>
        <p:nvPicPr>
          <p:cNvPr id="7" name="eon_logo1" descr="EON_MI_W.t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12087" y="6042025"/>
            <a:ext cx="1331976" cy="53949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9DBC-5EFD-468C-9F9F-C80FB4A03599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422400"/>
            <a:ext cx="3886200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5025" y="1422400"/>
            <a:ext cx="3886200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9DBC-5EFD-468C-9F9F-C80FB4A03599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1" y="1422400"/>
            <a:ext cx="2439987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352801" y="1422400"/>
            <a:ext cx="2439987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9DBC-5EFD-468C-9F9F-C80FB4A03599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096000" y="1422400"/>
            <a:ext cx="2439987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422400"/>
            <a:ext cx="3886200" cy="304800"/>
          </a:xfrm>
        </p:spPr>
        <p:txBody>
          <a:bodyPr anchor="t" anchorCtr="0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1727200"/>
            <a:ext cx="3886200" cy="39116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422400"/>
            <a:ext cx="3886200" cy="304800"/>
          </a:xfrm>
        </p:spPr>
        <p:txBody>
          <a:bodyPr anchor="t" anchorCtr="0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727200"/>
            <a:ext cx="3886200" cy="39116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9DBC-5EFD-468C-9F9F-C80FB4A03599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9DBC-5EFD-468C-9F9F-C80FB4A03599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9DBC-5EFD-468C-9F9F-C80FB4A03599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tif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422400"/>
            <a:ext cx="7924800" cy="421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815975" y="6403340"/>
            <a:ext cx="6553200" cy="1905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lnSpc>
                <a:spcPts val="800"/>
              </a:lnSpc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09600" y="6403340"/>
            <a:ext cx="173037" cy="1905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lnSpc>
                <a:spcPts val="800"/>
              </a:lnSpc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49DBC-5EFD-468C-9F9F-C80FB4A03599}" type="slidenum">
              <a:rPr lang="de-DE" smtClean="0"/>
              <a:pPr/>
              <a:t>‹#›</a:t>
            </a:fld>
            <a:endParaRPr lang="de-DE" dirty="0"/>
          </a:p>
        </p:txBody>
      </p:sp>
      <p:pic>
        <p:nvPicPr>
          <p:cNvPr id="7" name="eon_logo2" descr="EON_MI_W.tif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7812087" y="6042025"/>
            <a:ext cx="1331976" cy="5394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3" r:id="rId5"/>
    <p:sldLayoutId id="2147483654" r:id="rId6"/>
    <p:sldLayoutId id="2147483655" r:id="rId7"/>
  </p:sldLayoutIdLst>
  <p:hf hdr="0" ftr="0" dt="0"/>
  <p:txStyles>
    <p:titleStyle>
      <a:lvl1pPr algn="l" defTabSz="914400" rtl="0" eaLnBrk="1" latinLnBrk="0" hangingPunct="1">
        <a:lnSpc>
          <a:spcPts val="3100"/>
        </a:lnSpc>
        <a:spcBef>
          <a:spcPct val="0"/>
        </a:spcBef>
        <a:buNone/>
        <a:defRPr sz="2500" kern="1200">
          <a:solidFill>
            <a:srgbClr val="F21C0A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400"/>
        </a:lnSpc>
        <a:spcBef>
          <a:spcPts val="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07963" indent="-206375" algn="l" defTabSz="914400" rtl="0" eaLnBrk="1" latinLnBrk="0" hangingPunct="1">
        <a:lnSpc>
          <a:spcPts val="2400"/>
        </a:lnSpc>
        <a:spcBef>
          <a:spcPts val="0"/>
        </a:spcBef>
        <a:buClr>
          <a:srgbClr val="F21C0A"/>
        </a:buClr>
        <a:buFont typeface="Wingdings" pitchFamily="2" charset="2"/>
        <a:buChar char="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209550" indent="0" algn="l" defTabSz="914400" rtl="0" eaLnBrk="1" latinLnBrk="0" hangingPunct="1">
        <a:lnSpc>
          <a:spcPts val="2400"/>
        </a:lnSpc>
        <a:spcBef>
          <a:spcPts val="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412750" indent="-201613" algn="l" defTabSz="914400" rtl="0" eaLnBrk="1" latinLnBrk="0" hangingPunct="1">
        <a:lnSpc>
          <a:spcPts val="2400"/>
        </a:lnSpc>
        <a:spcBef>
          <a:spcPts val="0"/>
        </a:spcBef>
        <a:buClr>
          <a:srgbClr val="F21C0A"/>
        </a:buClr>
        <a:buFont typeface="Wingdings" pitchFamily="2" charset="2"/>
        <a:buChar char="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414338" indent="0" algn="l" defTabSz="914400" rtl="0" eaLnBrk="1" latinLnBrk="0" hangingPunct="1">
        <a:lnSpc>
          <a:spcPts val="2400"/>
        </a:lnSpc>
        <a:spcBef>
          <a:spcPts val="0"/>
        </a:spcBef>
        <a:buFont typeface="Arial" pitchFamily="34" charset="0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617538" indent="-203200" algn="l" defTabSz="914400" rtl="0" eaLnBrk="1" latinLnBrk="0" hangingPunct="1">
        <a:lnSpc>
          <a:spcPts val="2400"/>
        </a:lnSpc>
        <a:spcBef>
          <a:spcPts val="0"/>
        </a:spcBef>
        <a:buClr>
          <a:srgbClr val="F21C0A"/>
        </a:buClr>
        <a:buFont typeface="Wingdings" pitchFamily="2" charset="2"/>
        <a:buChar char="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617538" indent="0" algn="l" defTabSz="914400" rtl="0" eaLnBrk="1" latinLnBrk="0" hangingPunct="1">
        <a:lnSpc>
          <a:spcPts val="2400"/>
        </a:lnSpc>
        <a:spcBef>
          <a:spcPts val="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820738" indent="-203200" algn="l" defTabSz="914400" rtl="0" eaLnBrk="1" latinLnBrk="0" hangingPunct="1">
        <a:lnSpc>
          <a:spcPts val="2400"/>
        </a:lnSpc>
        <a:spcBef>
          <a:spcPts val="0"/>
        </a:spcBef>
        <a:buClr>
          <a:srgbClr val="F21C0A"/>
        </a:buClr>
        <a:buFont typeface="Wingdings" pitchFamily="2" charset="2"/>
        <a:buChar char="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820738" indent="0" algn="l" defTabSz="914400" rtl="0" eaLnBrk="1" latinLnBrk="0" hangingPunct="1">
        <a:lnSpc>
          <a:spcPts val="2400"/>
        </a:lnSpc>
        <a:spcBef>
          <a:spcPts val="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ctrTitle"/>
          </p:nvPr>
        </p:nvSpPr>
        <p:spPr>
          <a:xfrm>
            <a:off x="1117600" y="1752600"/>
            <a:ext cx="6705600" cy="1181100"/>
          </a:xfrm>
        </p:spPr>
        <p:txBody>
          <a:bodyPr/>
          <a:lstStyle/>
          <a:p>
            <a:pPr algn="ctr"/>
            <a:r>
              <a:rPr lang="hu-HU" dirty="0"/>
              <a:t>Munkavezetői feladatok, felelősség</a:t>
            </a:r>
            <a:br>
              <a:rPr lang="hu-HU" dirty="0"/>
            </a:br>
            <a:endParaRPr lang="hu-HU" dirty="0"/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Munkavezető</a:t>
            </a:r>
            <a:endParaRPr lang="hu-HU" sz="14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hu-HU" dirty="0"/>
              <a:t>A munkavégzés irányításával megbízott és azért közvetlen felelősséggel tartozó személy. </a:t>
            </a:r>
          </a:p>
          <a:p>
            <a:pPr marL="1588" lvl="1" indent="0">
              <a:buNone/>
            </a:pPr>
            <a:r>
              <a:rPr lang="hu-HU" dirty="0"/>
              <a:t>	</a:t>
            </a:r>
          </a:p>
          <a:p>
            <a:pPr lvl="1"/>
            <a:r>
              <a:rPr lang="hu-HU" dirty="0"/>
              <a:t>Személyre szóló, helyhez és időhöz kötött, szóbeli vagy írásbeli megbízással rendelkezik.</a:t>
            </a:r>
            <a:br>
              <a:rPr lang="hu-HU" dirty="0"/>
            </a:br>
            <a:endParaRPr lang="hu-HU" dirty="0"/>
          </a:p>
          <a:p>
            <a:pPr lvl="1"/>
            <a:r>
              <a:rPr lang="hu-HU" dirty="0"/>
              <a:t>Tehát:</a:t>
            </a:r>
            <a:br>
              <a:rPr lang="hu-HU" dirty="0"/>
            </a:br>
            <a:r>
              <a:rPr lang="hu-HU" dirty="0"/>
              <a:t>	- munkáltatói felelősség átruházása a változó munkaterületeken 	történő helyszíni munkavégzés irányítására, </a:t>
            </a:r>
            <a:br>
              <a:rPr lang="hu-HU" dirty="0"/>
            </a:br>
            <a:endParaRPr lang="hu-HU" dirty="0"/>
          </a:p>
          <a:p>
            <a:pPr marL="1588" lvl="1" indent="0">
              <a:buNone/>
            </a:pPr>
            <a:r>
              <a:rPr lang="hu-HU" dirty="0"/>
              <a:t>	- a munkát végzők biztonságáért felelős személy (mely felelősség 	átruházható)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9DBC-5EFD-468C-9F9F-C80FB4A03599}" type="slidenum">
              <a:rPr lang="hu-HU" smtClean="0"/>
              <a:pPr/>
              <a:t>2</a:t>
            </a:fld>
            <a:endParaRPr lang="hu-H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Munkavezetői feladatok</a:t>
            </a:r>
            <a:br>
              <a:rPr lang="hu-HU" dirty="0"/>
            </a:b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hu-HU" dirty="0"/>
              <a:t>- A munkavezető minden „cselekedete” (oktatástartás, külön munkavezetői megbízás, egyéb biztonsági intézkedés) a munkavégzés helyszínén rögzítésre, dokumentálásra kerüljön</a:t>
            </a:r>
          </a:p>
          <a:p>
            <a:pPr lvl="1"/>
            <a:endParaRPr lang="hu-HU" dirty="0"/>
          </a:p>
          <a:p>
            <a:pPr lvl="1"/>
            <a:r>
              <a:rPr lang="hu-HU" dirty="0"/>
              <a:t>- A munkavezető megfelelő kapcsolat és kommunikációs adottsággal rendelkezzen az érintett villamos berendezés, hálózat üzemeltetői egységével! </a:t>
            </a:r>
          </a:p>
          <a:p>
            <a:pPr lvl="1"/>
            <a:endParaRPr lang="hu-H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9DBC-5EFD-468C-9F9F-C80FB4A03599}" type="slidenum">
              <a:rPr lang="hu-HU" smtClean="0"/>
              <a:pPr/>
              <a:t>3</a:t>
            </a:fld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0400" y="330200"/>
            <a:ext cx="7924800" cy="609600"/>
          </a:xfrm>
        </p:spPr>
        <p:txBody>
          <a:bodyPr/>
          <a:lstStyle/>
          <a:p>
            <a:pPr algn="ctr"/>
            <a:r>
              <a:rPr lang="hu-HU" dirty="0"/>
              <a:t>Leggyakoribb  munkavezetői hibák és problémák</a:t>
            </a:r>
            <a:br>
              <a:rPr lang="hu-HU" dirty="0"/>
            </a:b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92306" y="1295400"/>
            <a:ext cx="7924800" cy="4216400"/>
          </a:xfrm>
        </p:spPr>
        <p:txBody>
          <a:bodyPr/>
          <a:lstStyle/>
          <a:p>
            <a:pPr lvl="1"/>
            <a:r>
              <a:rPr lang="hu-HU" dirty="0"/>
              <a:t>Ő dolgozik és nem irányít!  (Nem figyeli társai tevékenységét) Olyan pozíciót vesz fel, hogy nem látja át a munkaterületet, a munkavégzést, és külön munkavezetőt sem jelöl ki!</a:t>
            </a:r>
          </a:p>
          <a:p>
            <a:pPr lvl="1"/>
            <a:endParaRPr lang="hu-HU" dirty="0"/>
          </a:p>
          <a:p>
            <a:pPr lvl="1"/>
            <a:r>
              <a:rPr lang="hu-HU" dirty="0"/>
              <a:t>Eltűri, hogy társa szabálytalanul dolgozzon!</a:t>
            </a:r>
          </a:p>
          <a:p>
            <a:pPr lvl="1"/>
            <a:endParaRPr lang="hu-HU" dirty="0"/>
          </a:p>
          <a:p>
            <a:pPr lvl="1"/>
            <a:r>
              <a:rPr lang="hu-HU" dirty="0"/>
              <a:t>Nem megfelelően alakítja ki a munkaterület védelmét, ezzel a járókelők, a környezetben ideiglenesen is ott tartózkodók védelméről sem gondoskodik!</a:t>
            </a:r>
          </a:p>
          <a:p>
            <a:pPr lvl="1"/>
            <a:endParaRPr lang="hu-HU" dirty="0"/>
          </a:p>
          <a:p>
            <a:pPr lvl="1"/>
            <a:r>
              <a:rPr lang="hu-HU" dirty="0"/>
              <a:t>A munkavégzés befejeztével a munkaterületet, a kiásott munkagödröt úgy hagyja ott, hogy a beesés elleni védelmet nem, vagy nem megfelelően alakítja ki.</a:t>
            </a:r>
          </a:p>
          <a:p>
            <a:pPr lvl="1"/>
            <a:endParaRPr lang="hu-HU" dirty="0"/>
          </a:p>
          <a:p>
            <a:pPr lvl="1"/>
            <a:endParaRPr lang="hu-H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49DBC-5EFD-468C-9F9F-C80FB4A03599}" type="slidenum">
              <a:rPr lang="hu-HU" smtClean="0"/>
              <a:pPr/>
              <a:t>4</a:t>
            </a:fld>
            <a:endParaRPr lang="hu-HU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RSION" val="6.0"/>
  <p:tag name="BASIS" val="EONVorlage"/>
</p:tagLst>
</file>

<file path=ppt/theme/theme1.xml><?xml version="1.0" encoding="utf-8"?>
<a:theme xmlns:a="http://schemas.openxmlformats.org/drawingml/2006/main" name="Larissa-Design">
  <a:themeElements>
    <a:clrScheme name="EON_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B80026"/>
      </a:accent1>
      <a:accent2>
        <a:srgbClr val="F21C0A"/>
      </a:accent2>
      <a:accent3>
        <a:srgbClr val="F6756A"/>
      </a:accent3>
      <a:accent4>
        <a:srgbClr val="FFB4A0"/>
      </a:accent4>
      <a:accent5>
        <a:srgbClr val="CD5F0A"/>
      </a:accent5>
      <a:accent6>
        <a:srgbClr val="E47D00"/>
      </a:accent6>
      <a:hlink>
        <a:srgbClr val="F21C0A"/>
      </a:hlink>
      <a:folHlink>
        <a:srgbClr val="F6756A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CBCBC"/>
        </a:solidFill>
        <a:ln>
          <a:solidFill>
            <a:srgbClr val="BCBCBC"/>
          </a:solidFill>
        </a:ln>
      </a:spPr>
      <a:bodyPr rtlCol="0" anchor="ctr"/>
      <a:lstStyle>
        <a:defPPr algn="ctr">
          <a:defRPr dirty="0" err="1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00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ts val="2400"/>
          </a:lnSpc>
          <a:defRPr dirty="0" err="1" smtClean="0"/>
        </a:defPPr>
      </a:lstStyle>
    </a:txDef>
  </a:objectDefaults>
  <a:extraClrSchemeLst>
    <a:extraClrScheme>
      <a:clrScheme name="EON_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80026"/>
        </a:accent1>
        <a:accent2>
          <a:srgbClr val="F21C0A"/>
        </a:accent2>
        <a:accent3>
          <a:srgbClr val="F6756A"/>
        </a:accent3>
        <a:accent4>
          <a:srgbClr val="FFB4A0"/>
        </a:accent4>
        <a:accent5>
          <a:srgbClr val="CD5F0A"/>
        </a:accent5>
        <a:accent6>
          <a:srgbClr val="E47D00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D5F0A"/>
        </a:accent1>
        <a:accent2>
          <a:srgbClr val="E47D00"/>
        </a:accent2>
        <a:accent3>
          <a:srgbClr val="EDAA58"/>
        </a:accent3>
        <a:accent4>
          <a:srgbClr val="F5CFA3"/>
        </a:accent4>
        <a:accent5>
          <a:srgbClr val="8C0855"/>
        </a:accent5>
        <a:accent6>
          <a:srgbClr val="B01B65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8C0855"/>
        </a:accent1>
        <a:accent2>
          <a:srgbClr val="B01B65"/>
        </a:accent2>
        <a:accent3>
          <a:srgbClr val="CB6999"/>
        </a:accent3>
        <a:accent4>
          <a:srgbClr val="E1ADC8"/>
        </a:accent4>
        <a:accent5>
          <a:srgbClr val="673376"/>
        </a:accent5>
        <a:accent6>
          <a:srgbClr val="7C5A9F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4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673376"/>
        </a:accent1>
        <a:accent2>
          <a:srgbClr val="7C5A9F"/>
        </a:accent2>
        <a:accent3>
          <a:srgbClr val="A58EBE"/>
        </a:accent3>
        <a:accent4>
          <a:srgbClr val="D0C3DC"/>
        </a:accent4>
        <a:accent5>
          <a:srgbClr val="225087"/>
        </a:accent5>
        <a:accent6>
          <a:srgbClr val="2872A3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5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225087"/>
        </a:accent1>
        <a:accent2>
          <a:srgbClr val="2872A3"/>
        </a:accent2>
        <a:accent3>
          <a:srgbClr val="7DAAC6"/>
        </a:accent3>
        <a:accent4>
          <a:srgbClr val="B4CBDC"/>
        </a:accent4>
        <a:accent5>
          <a:srgbClr val="1E7A67"/>
        </a:accent5>
        <a:accent6>
          <a:srgbClr val="3AA48D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6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1E7A67"/>
        </a:accent1>
        <a:accent2>
          <a:srgbClr val="3AA48D"/>
        </a:accent2>
        <a:accent3>
          <a:srgbClr val="7DC3B4"/>
        </a:accent3>
        <a:accent4>
          <a:srgbClr val="89DCD5"/>
        </a:accent4>
        <a:accent5>
          <a:srgbClr val="748120"/>
        </a:accent5>
        <a:accent6>
          <a:srgbClr val="A3A545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748120"/>
        </a:accent1>
        <a:accent2>
          <a:srgbClr val="A3A545"/>
        </a:accent2>
        <a:accent3>
          <a:srgbClr val="C3C385"/>
        </a:accent3>
        <a:accent4>
          <a:srgbClr val="DEDCBB"/>
        </a:accent4>
        <a:accent5>
          <a:srgbClr val="767676"/>
        </a:accent5>
        <a:accent6>
          <a:srgbClr val="9B9B9B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8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80026"/>
        </a:accent1>
        <a:accent2>
          <a:srgbClr val="F21C0A"/>
        </a:accent2>
        <a:accent3>
          <a:srgbClr val="767676"/>
        </a:accent3>
        <a:accent4>
          <a:srgbClr val="9B9B9B"/>
        </a:accent4>
        <a:accent5>
          <a:srgbClr val="BCBCBC"/>
        </a:accent5>
        <a:accent6>
          <a:srgbClr val="D7D7D7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159</Words>
  <Application>Microsoft Office PowerPoint</Application>
  <PresentationFormat>Diavetítés a képernyőre (4:3 oldalarány)</PresentationFormat>
  <Paragraphs>23</Paragraphs>
  <Slides>4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7" baseType="lpstr">
      <vt:lpstr>Arial</vt:lpstr>
      <vt:lpstr>Wingdings</vt:lpstr>
      <vt:lpstr>Larissa-Design</vt:lpstr>
      <vt:lpstr>Munkavezetői feladatok, felelősség </vt:lpstr>
      <vt:lpstr>Munkavezető</vt:lpstr>
      <vt:lpstr>Munkavezetői feladatok </vt:lpstr>
      <vt:lpstr>Leggyakoribb  munkavezetői hibák és problémák </vt:lpstr>
    </vt:vector>
  </TitlesOfParts>
  <Company>E.ON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E.ON PowerPoint</dc:title>
  <dc:creator>Hertner, Béla</dc:creator>
  <cp:lastModifiedBy>Hertner, Béla</cp:lastModifiedBy>
  <cp:revision>51</cp:revision>
  <dcterms:created xsi:type="dcterms:W3CDTF">2012-01-27T11:53:41Z</dcterms:created>
  <dcterms:modified xsi:type="dcterms:W3CDTF">2018-09-25T11:34:30Z</dcterms:modified>
</cp:coreProperties>
</file>