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5143500" type="screen16x9"/>
  <p:notesSz cx="6858000" cy="9144000"/>
  <p:custDataLst>
    <p:tags r:id="rId8"/>
  </p:custDataLst>
  <p:defaultTextStyle>
    <a:defPPr>
      <a:defRPr lang="de-DE"/>
    </a:defPPr>
    <a:lvl1pPr marL="0" algn="l" defTabSz="914400" rtl="0" eaLnBrk="1" latinLnBrk="0" hangingPunct="1">
      <a:defRPr kumimoji="0" lang="de-DE" sz="1400" b="0" i="0" u="none" kern="1200" baseline="0">
        <a:solidFill>
          <a:schemeClr val="tx1"/>
        </a:solidFill>
        <a:latin typeface="EON Brix Sans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A1C0A"/>
    <a:srgbClr val="5CC1CB"/>
    <a:srgbClr val="000000"/>
    <a:srgbClr val="E3E000"/>
    <a:srgbClr val="B00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221" y="-67"/>
      </p:cViewPr>
      <p:guideLst>
        <p:guide orient="horz" pos="237"/>
        <p:guide orient="horz" pos="862"/>
        <p:guide orient="horz" pos="3004"/>
        <p:guide orient="horz" pos="2785"/>
        <p:guide pos="986"/>
        <p:guide pos="1146"/>
        <p:guide pos="1894"/>
        <p:guide pos="2053"/>
        <p:guide pos="2801"/>
        <p:guide pos="2960"/>
        <p:guide pos="3707"/>
        <p:guide pos="3866"/>
        <p:guide pos="4614"/>
        <p:guide pos="4773"/>
        <p:guide pos="5522"/>
        <p:guide pos="2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-2004" y="-4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09832-9B74-420C-8D1C-742B40C38B3E}" type="datetimeFigureOut">
              <a:rPr lang="de-DE" smtClean="0"/>
              <a:t>03.05.2017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B21D2-EE0C-4F60-9290-A95707687EA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409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BD20B-1595-4AD5-8C42-650ED0B09BCC}" type="datetimeFigureOut">
              <a:rPr lang="de-DE" smtClean="0"/>
              <a:t>03.05.2017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88022-2B66-4C3B-913E-DF7D5DD0D6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46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8A6F4-D5F7-4FEA-BFEE-240385A2A50C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8548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660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660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138000" y="522000"/>
            <a:ext cx="1440000" cy="144000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 smtClean="0"/>
              <a:t>03.05.2017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3520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95059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Graph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77825" y="1371599"/>
            <a:ext cx="5508000" cy="3398400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 smtClean="0"/>
              <a:t>Additional </a:t>
            </a:r>
            <a:r>
              <a:rPr lang="de-DE" dirty="0" err="1" smtClean="0"/>
              <a:t>information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393063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ustom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737804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95982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latin typeface="+mj-lt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70438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758166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10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72360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38925"/>
      </p:ext>
    </p:extLst>
  </p:cSld>
  <p:clrMapOvr>
    <a:masterClrMapping/>
  </p:clrMapOvr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14958"/>
      </p:ext>
    </p:extLst>
  </p:cSld>
  <p:clrMapOvr>
    <a:masterClrMapping/>
  </p:clrMapOvr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90566"/>
      </p:ext>
    </p:extLst>
  </p:cSld>
  <p:clrMapOvr>
    <a:masterClrMapping/>
  </p:clrMapOvr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less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660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568209515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full color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16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16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54144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03.05.2017</a:t>
            </a:r>
            <a:endParaRPr lang="de-DE" dirty="0"/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7786800" y="0"/>
              <a:ext cx="1357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218000" y="0"/>
              <a:ext cx="5688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6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131136"/>
      </p:ext>
    </p:extLst>
  </p:cSld>
  <p:clrMapOvr>
    <a:masterClrMapping/>
  </p:clrMapOvr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1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2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grpSp>
        <p:nvGrpSpPr>
          <p:cNvPr id="3" name="Gruppieren 2"/>
          <p:cNvGrpSpPr/>
          <p:nvPr userDrawn="1"/>
        </p:nvGrpSpPr>
        <p:grpSpPr>
          <a:xfrm>
            <a:off x="6652800" y="0"/>
            <a:ext cx="2491200" cy="5144400"/>
            <a:chOff x="6652800" y="0"/>
            <a:chExt cx="24912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7030800" y="0"/>
              <a:ext cx="2113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6652800" y="0"/>
              <a:ext cx="3780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389924202"/>
      </p:ext>
    </p:extLst>
  </p:cSld>
  <p:clrMapOvr>
    <a:masterClrMapping/>
  </p:clrMapOvr>
  <p:hf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2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8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>
            <a:off x="7408800" y="0"/>
            <a:ext cx="1735200" cy="5144400"/>
          </a:xfrm>
          <a:prstGeom prst="rect">
            <a:avLst/>
          </a:prstGeom>
          <a:solidFill>
            <a:srgbClr val="EA1C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6012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797803"/>
      </p:ext>
    </p:extLst>
  </p:cSld>
  <p:clrMapOvr>
    <a:masterClrMapping/>
  </p:clrMapOvr>
  <p:hf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261600"/>
            <a:ext cx="2124877" cy="630000"/>
          </a:xfrm>
          <a:prstGeom prst="rect">
            <a:avLst/>
          </a:prstGeom>
        </p:spPr>
      </p:pic>
      <p:grpSp>
        <p:nvGrpSpPr>
          <p:cNvPr id="11" name="Gruppieren 10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804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804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EA1C0A"/>
                </a:solidFill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502519"/>
      </p:ext>
    </p:extLst>
  </p:cSld>
  <p:clrMapOvr>
    <a:masterClrMapping/>
  </p:clrMapOvr>
  <p:hf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full color">
    <p:bg>
      <p:bgPr>
        <a:solidFill>
          <a:srgbClr val="EA1C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788400" y="0"/>
            <a:ext cx="378000" cy="5144400"/>
          </a:xfrm>
          <a:prstGeom prst="rect">
            <a:avLst/>
          </a:prstGeom>
          <a:solidFill>
            <a:srgbClr val="5CC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7884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 userDrawn="1"/>
        </p:nvSpPr>
        <p:spPr>
          <a:xfrm>
            <a:off x="6343200" y="0"/>
            <a:ext cx="2800800" cy="5144400"/>
          </a:xfrm>
          <a:prstGeom prst="rect">
            <a:avLst/>
          </a:prstGeom>
          <a:solidFill>
            <a:srgbClr val="B004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200" y="3261600"/>
            <a:ext cx="2124877" cy="630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1166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1166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470403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6649200" y="0"/>
              <a:ext cx="22716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0" y="0"/>
              <a:ext cx="6012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0" y="-1"/>
            <a:ext cx="6058455" cy="51444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9200" y="1573200"/>
            <a:ext cx="52956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9200" y="2901600"/>
            <a:ext cx="52956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456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03.05.2017</a:t>
            </a:r>
            <a:endParaRPr lang="de-DE" dirty="0"/>
          </a:p>
        </p:txBody>
      </p: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8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19924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500860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153642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0705529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1371600"/>
            <a:ext cx="5508000" cy="33988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6138000" y="1371600"/>
            <a:ext cx="2628000" cy="2628000"/>
          </a:xfrm>
        </p:spPr>
        <p:txBody>
          <a:bodyPr/>
          <a:lstStyle/>
          <a:p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 smtClean="0"/>
              <a:t>Additional </a:t>
            </a:r>
            <a:r>
              <a:rPr lang="de-DE" dirty="0" err="1" smtClean="0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6981864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5886000" cy="3772800"/>
          </a:xfrm>
        </p:spPr>
        <p:txBody>
          <a:bodyPr/>
          <a:lstStyle/>
          <a:p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 smtClean="0"/>
              <a:t>Additional </a:t>
            </a:r>
            <a:r>
              <a:rPr lang="de-DE" dirty="0" err="1" smtClean="0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3840440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9144000" cy="3772800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655553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8000" y="378000"/>
            <a:ext cx="5508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8000" y="1371600"/>
            <a:ext cx="6948000" cy="33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736400" y="4662000"/>
            <a:ext cx="756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</a:defRPr>
            </a:lvl1pPr>
          </a:lstStyle>
          <a:p>
            <a:r>
              <a:rPr lang="de-DE" smtClean="0"/>
              <a:t>03.05.2017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020000" y="518400"/>
            <a:ext cx="1746000" cy="30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j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2400" y="4662000"/>
            <a:ext cx="2736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94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50" r:id="rId4"/>
    <p:sldLayoutId id="2147483652" r:id="rId5"/>
    <p:sldLayoutId id="2147483658" r:id="rId6"/>
    <p:sldLayoutId id="2147483662" r:id="rId7"/>
    <p:sldLayoutId id="2147483660" r:id="rId8"/>
    <p:sldLayoutId id="2147483664" r:id="rId9"/>
    <p:sldLayoutId id="2147483665" r:id="rId10"/>
    <p:sldLayoutId id="2147483654" r:id="rId11"/>
    <p:sldLayoutId id="2147483655" r:id="rId12"/>
    <p:sldLayoutId id="2147483668" r:id="rId13"/>
    <p:sldLayoutId id="2147483675" r:id="rId14"/>
    <p:sldLayoutId id="2147483676" r:id="rId15"/>
    <p:sldLayoutId id="2147483677" r:id="rId16"/>
    <p:sldLayoutId id="2147483674" r:id="rId17"/>
    <p:sldLayoutId id="2147483669" r:id="rId18"/>
    <p:sldLayoutId id="2147483651" r:id="rId19"/>
    <p:sldLayoutId id="2147483670" r:id="rId20"/>
    <p:sldLayoutId id="2147483671" r:id="rId21"/>
    <p:sldLayoutId id="2147483672" r:id="rId22"/>
    <p:sldLayoutId id="2147483673" r:id="rId23"/>
  </p:sldLayoutIdLst>
  <p:hf hdr="0" ftr="0"/>
  <p:txStyles>
    <p:titleStyle>
      <a:lvl1pPr algn="l" defTabSz="914400" rtl="0" eaLnBrk="1" latinLnBrk="0" hangingPunct="1">
        <a:lnSpc>
          <a:spcPts val="2500"/>
        </a:lnSpc>
        <a:spcBef>
          <a:spcPct val="0"/>
        </a:spcBef>
        <a:buNone/>
        <a:defRPr sz="2400" kern="100" baseline="0">
          <a:solidFill>
            <a:srgbClr val="EA1C0A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388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Clr>
          <a:srgbClr val="EA1C0A"/>
        </a:buClr>
        <a:buFont typeface="EON Brix Sans" panose="020B0500000000000000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4pPr>
      <a:lvl5pPr marL="717550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www.google.hu/url?url=http://bestfm.hu/hirek.php?szam%3D82847&amp;rct=j&amp;frm=1&amp;q=&amp;esrc=s&amp;sa=U&amp;ved=0CCEQwW4wBmoVChMIi4aR5oH5xwIViW4UCh1ETAvg&amp;sig2=YSo5M2JW8qQ2-no-FMnlCA&amp;usg=AFQjCNG4NI2GswDJ2XGHu5YbcGqHUakpOg" TargetMode="External"/><Relationship Id="rId7" Type="http://schemas.openxmlformats.org/officeDocument/2006/relationships/hyperlink" Target="http://www.google.hu/url?url=http://www.kozutimunka.hu/kategoria/kozlekedesitablak/iranytabla&amp;rct=j&amp;frm=1&amp;q=&amp;esrc=s&amp;sa=U&amp;ved=0CCcQwW4wCWoVChMIzIfnqob5xwIVRrUUCh2Y7QRc&amp;sig2=HO0mKgpLKYAk9lNXsCZeUA&amp;usg=AFQjCNEnwG0WxzG-nZwL5QfBkjXegBDArQ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539552" y="627534"/>
            <a:ext cx="4176464" cy="885825"/>
          </a:xfrm>
        </p:spPr>
        <p:txBody>
          <a:bodyPr/>
          <a:lstStyle/>
          <a:p>
            <a:r>
              <a:rPr lang="hu-HU" dirty="0" smtClean="0"/>
              <a:t>Közúton végzett munkák</a:t>
            </a:r>
            <a:endParaRPr lang="hu-H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9803" y="1619199"/>
            <a:ext cx="5798412" cy="1475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337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ekerekített téglalap 4"/>
          <p:cNvSpPr/>
          <p:nvPr/>
        </p:nvSpPr>
        <p:spPr>
          <a:xfrm>
            <a:off x="323173" y="2881038"/>
            <a:ext cx="3888432" cy="1242138"/>
          </a:xfrm>
          <a:prstGeom prst="roundRect">
            <a:avLst/>
          </a:prstGeom>
          <a:solidFill>
            <a:srgbClr val="BCBCBC"/>
          </a:solidFill>
          <a:ln>
            <a:solidFill>
              <a:srgbClr val="BCBC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 smtClean="0">
              <a:solidFill>
                <a:srgbClr val="000000"/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Általános szabályok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16016" y="1066800"/>
            <a:ext cx="3818384" cy="3162300"/>
          </a:xfrm>
        </p:spPr>
        <p:txBody>
          <a:bodyPr/>
          <a:lstStyle/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hu-HU" sz="1400" dirty="0" smtClean="0"/>
              <a:t>A munkaterületet </a:t>
            </a:r>
            <a:r>
              <a:rPr lang="hu-HU" sz="1400" dirty="0"/>
              <a:t>a forgalomtól, külön kell választani és </a:t>
            </a:r>
            <a:r>
              <a:rPr lang="hu-HU" sz="1400" dirty="0" smtClean="0"/>
              <a:t>forgalomtechnikai </a:t>
            </a:r>
            <a:r>
              <a:rPr lang="hu-HU" sz="1400" dirty="0"/>
              <a:t>eszközökkel jelezni </a:t>
            </a:r>
            <a:r>
              <a:rPr lang="hu-HU" sz="1400" dirty="0" smtClean="0"/>
              <a:t>kell!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hu-HU" sz="1400" dirty="0" smtClean="0"/>
              <a:t>A </a:t>
            </a:r>
            <a:r>
              <a:rPr lang="hu-HU" sz="1400" dirty="0"/>
              <a:t>közutat, illetve annak űrszelvényét érintő bármilyen (tervezett, nem üzemzavar elhárítási) munka végzéséhez ideiglenes forgalomszabályozási tervet kell készíteni (készíttetni), melyet az érintett út kezelője hagy </a:t>
            </a:r>
            <a:r>
              <a:rPr lang="hu-HU" sz="1400" dirty="0" smtClean="0"/>
              <a:t>jóvá.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hu-HU" sz="1400" dirty="0" smtClean="0"/>
              <a:t>A </a:t>
            </a:r>
            <a:r>
              <a:rPr lang="hu-HU" sz="1400" dirty="0"/>
              <a:t>munkakezdést a közút kezelő részére be kell </a:t>
            </a:r>
            <a:r>
              <a:rPr lang="hu-HU" sz="1400" dirty="0" smtClean="0"/>
              <a:t>jelenteni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hu-HU" sz="1400" dirty="0" smtClean="0"/>
              <a:t>A </a:t>
            </a:r>
            <a:r>
              <a:rPr lang="hu-HU" sz="1400" dirty="0"/>
              <a:t>korlátozó elemeket munka befejezését követően azonnal el kell távolítani</a:t>
            </a:r>
            <a:r>
              <a:rPr lang="hu-HU" sz="1400" dirty="0" smtClean="0"/>
              <a:t>.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hu-HU" sz="1400" dirty="0" smtClean="0"/>
              <a:t>Állandó munkahely: a </a:t>
            </a:r>
            <a:r>
              <a:rPr lang="hu-HU" sz="1400" dirty="0"/>
              <a:t>munkavégzés útfelbontással jár, vagy a munkavégzés időtartama meghaladja az egy napot.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endParaRPr lang="hu-HU" sz="1400" dirty="0"/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endParaRPr lang="hu-HU" sz="1400" dirty="0" smtClean="0"/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endParaRPr lang="hu-HU" sz="1400" dirty="0"/>
          </a:p>
          <a:p>
            <a:pPr>
              <a:lnSpc>
                <a:spcPct val="100000"/>
              </a:lnSpc>
            </a:pPr>
            <a:endParaRPr lang="hu-HU" sz="1400" dirty="0"/>
          </a:p>
        </p:txBody>
      </p:sp>
      <p:pic>
        <p:nvPicPr>
          <p:cNvPr id="2050" name="Picture 2" descr="Fotó: Tuba Zoltán [origo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173" y="891009"/>
            <a:ext cx="4032448" cy="1720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encrypted-tbn3.gstatic.com/images?q=tbn:ANd9GcSZx-4qGd8wjdJXTcHVYp8YLA53ckH9elrk6TyPjJM3RvYjq2pVgyZ6suU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189" y="2988631"/>
            <a:ext cx="1047750" cy="78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zövegdoboz 5"/>
          <p:cNvSpPr txBox="1"/>
          <p:nvPr/>
        </p:nvSpPr>
        <p:spPr>
          <a:xfrm>
            <a:off x="1514939" y="2774260"/>
            <a:ext cx="26966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>
                <a:latin typeface="+mn-lt"/>
              </a:rPr>
              <a:t>megállási látótávolságból jól észlelhetőknek kell </a:t>
            </a:r>
            <a:r>
              <a:rPr lang="hu-HU" sz="1200" dirty="0" smtClean="0">
                <a:latin typeface="+mn-lt"/>
              </a:rPr>
              <a:t>lenniük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 smtClean="0">
                <a:latin typeface="+mn-lt"/>
              </a:rPr>
              <a:t>Legyenek tiszták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>
                <a:latin typeface="+mn-lt"/>
              </a:rPr>
              <a:t>a sávozás iránya, illetve a nyilak hegye a kikerülés felé mutasson</a:t>
            </a:r>
            <a:r>
              <a:rPr lang="hu-HU" sz="1200" dirty="0" smtClean="0">
                <a:latin typeface="+mn-lt"/>
              </a:rPr>
              <a:t>.</a:t>
            </a:r>
          </a:p>
          <a:p>
            <a:pPr marL="203200" lvl="1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200" dirty="0"/>
              <a:t>szélterhelés esetén ne csússzanak el, ne dőljenek fel, és ne forduljanak el.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endParaRPr lang="hu-HU" sz="1200" dirty="0" smtClean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28777" y="4229100"/>
            <a:ext cx="1104770" cy="78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C:\Users\s20135\AppData\Local\Microsoft\Windows\Temporary Internet Files\Content.IE5\FH30FHMI\450px-Red_exclamation_mark.svg[1]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22246" y="4262126"/>
            <a:ext cx="1005348" cy="754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s://encrypted-tbn1.gstatic.com/images?q=tbn:ANd9GcTp1OVGzpHZULh8dixtbu8_Sf1BzOuxPlEseVDA-10ta2UV6CoglFMBcQ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259" y="4262127"/>
            <a:ext cx="1362986" cy="749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72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ím 1"/>
          <p:cNvSpPr>
            <a:spLocks noGrp="1"/>
          </p:cNvSpPr>
          <p:nvPr>
            <p:ph type="title"/>
          </p:nvPr>
        </p:nvSpPr>
        <p:spPr>
          <a:xfrm>
            <a:off x="323528" y="519522"/>
            <a:ext cx="7924800" cy="457200"/>
          </a:xfrm>
        </p:spPr>
        <p:txBody>
          <a:bodyPr/>
          <a:lstStyle/>
          <a:p>
            <a:r>
              <a:rPr lang="hu-HU" dirty="0" smtClean="0"/>
              <a:t>Állandó munkahely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BFD7DF-B151-4A8D-B051-1E6F6F821A0E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59832" y="90403"/>
            <a:ext cx="6066931" cy="1455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zövegdoboz 2"/>
          <p:cNvSpPr txBox="1"/>
          <p:nvPr/>
        </p:nvSpPr>
        <p:spPr>
          <a:xfrm>
            <a:off x="323528" y="1695636"/>
            <a:ext cx="381642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3200" indent="-203200" algn="just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b="1" dirty="0" smtClean="0"/>
              <a:t>Elkorlátozás kezdetének jelölése:</a:t>
            </a:r>
          </a:p>
          <a:p>
            <a:pPr marL="660400" lvl="1" indent="-203200" algn="just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 smtClean="0"/>
              <a:t>Autópályán</a:t>
            </a:r>
            <a:r>
              <a:rPr lang="hu-HU" sz="1400" dirty="0"/>
              <a:t>, </a:t>
            </a:r>
            <a:r>
              <a:rPr lang="hu-HU" sz="1400" dirty="0" smtClean="0"/>
              <a:t>autóúton, irányonként </a:t>
            </a:r>
            <a:r>
              <a:rPr lang="hu-HU" sz="1400" dirty="0"/>
              <a:t>több forgalmi sávos úton </a:t>
            </a:r>
            <a:r>
              <a:rPr lang="hu-HU" sz="1400" dirty="0" smtClean="0"/>
              <a:t>sávozott </a:t>
            </a:r>
            <a:r>
              <a:rPr lang="hu-HU" sz="1400" dirty="0"/>
              <a:t>terelőtáblával vagy iránytáblával kell megvalósítani </a:t>
            </a:r>
            <a:endParaRPr lang="hu-HU" sz="1400" dirty="0" smtClean="0"/>
          </a:p>
          <a:p>
            <a:pPr marL="660400" lvl="1" indent="-203200" algn="just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/>
              <a:t>ha az út nem tartozik az autópályák, autóutak és irányonként több forgalmi sávos utak </a:t>
            </a:r>
            <a:r>
              <a:rPr lang="hu-HU" sz="1400" dirty="0" smtClean="0"/>
              <a:t>körébe, akkor az út </a:t>
            </a:r>
            <a:r>
              <a:rPr lang="hu-HU" sz="1400" dirty="0"/>
              <a:t>tengelyére merőlegesen elhelyezett iránytáblával alakítható ki </a:t>
            </a:r>
            <a:endParaRPr lang="hu-HU" sz="1400" dirty="0" smtClean="0"/>
          </a:p>
          <a:p>
            <a:pPr marL="203200" indent="-203200" algn="just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 smtClean="0"/>
              <a:t>Az </a:t>
            </a:r>
            <a:r>
              <a:rPr lang="hu-HU" sz="1400" dirty="0"/>
              <a:t>elkorlátozás elején a sávozott terelőtáblákat legalább 10 m-enként kell elhelyezni. </a:t>
            </a:r>
            <a:endParaRPr lang="hu-HU" sz="1400" dirty="0" smtClean="0"/>
          </a:p>
          <a:p>
            <a:pPr marL="203200" indent="-203200" algn="just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 smtClean="0"/>
              <a:t>A </a:t>
            </a:r>
            <a:r>
              <a:rPr lang="hu-HU" sz="1400" dirty="0"/>
              <a:t>táblasor által alkotott vonalnak az út tengelyéhez viszonyított hajlása:</a:t>
            </a:r>
          </a:p>
          <a:p>
            <a:pPr marL="660400" lvl="1" indent="-203200" algn="just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 smtClean="0"/>
              <a:t>a </a:t>
            </a:r>
            <a:r>
              <a:rPr lang="hu-HU" sz="1400" dirty="0"/>
              <a:t>gyorsforgalmi hálózat esetén </a:t>
            </a:r>
            <a:r>
              <a:rPr lang="hu-HU" sz="1400" dirty="0" smtClean="0"/>
              <a:t>1:20,</a:t>
            </a:r>
          </a:p>
          <a:p>
            <a:pPr marL="660400" lvl="1" indent="-203200" algn="just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 smtClean="0"/>
              <a:t>egyéb </a:t>
            </a:r>
            <a:r>
              <a:rPr lang="hu-HU" sz="1400" dirty="0"/>
              <a:t>utakon 1:10</a:t>
            </a:r>
          </a:p>
          <a:p>
            <a:pPr marL="203200" indent="-203200" algn="just"/>
            <a:endParaRPr lang="hu-HU" sz="1400" dirty="0"/>
          </a:p>
          <a:p>
            <a:pPr>
              <a:lnSpc>
                <a:spcPts val="2400"/>
              </a:lnSpc>
            </a:pPr>
            <a:endParaRPr lang="hu-HU" dirty="0" err="1" smtClean="0"/>
          </a:p>
        </p:txBody>
      </p:sp>
      <p:sp>
        <p:nvSpPr>
          <p:cNvPr id="4" name="Téglalap 3"/>
          <p:cNvSpPr/>
          <p:nvPr/>
        </p:nvSpPr>
        <p:spPr>
          <a:xfrm>
            <a:off x="4427984" y="1761661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03200" indent="-203200">
              <a:buClr>
                <a:srgbClr val="F21C0A"/>
              </a:buClr>
              <a:buSzPct val="100000"/>
            </a:pPr>
            <a:r>
              <a:rPr lang="hu-HU" sz="1400" b="1" dirty="0" smtClean="0"/>
              <a:t>Biztonsági zóna</a:t>
            </a:r>
          </a:p>
          <a:p>
            <a:pPr marL="203200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 smtClean="0"/>
              <a:t>Az </a:t>
            </a:r>
            <a:r>
              <a:rPr lang="hu-HU" sz="1400" dirty="0"/>
              <a:t>elkorlátozás kezdetét (ha szembejövő forgalom indokolja, a végét is) a munkahelyen (munkaterületen) elhelyezkedő legközelebbi veszélyforrástól (munkagödör, szilárd tárgy stb.)</a:t>
            </a:r>
          </a:p>
          <a:p>
            <a:pPr marL="660400" lvl="1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 smtClean="0"/>
              <a:t>autópályán </a:t>
            </a:r>
            <a:r>
              <a:rPr lang="hu-HU" sz="1400" dirty="0"/>
              <a:t>és autóúton: 50 </a:t>
            </a:r>
            <a:r>
              <a:rPr lang="hu-HU" sz="1400" dirty="0" smtClean="0"/>
              <a:t>m,</a:t>
            </a:r>
          </a:p>
          <a:p>
            <a:pPr marL="660400" lvl="1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 smtClean="0"/>
              <a:t>lakott </a:t>
            </a:r>
            <a:r>
              <a:rPr lang="hu-HU" sz="1400" dirty="0"/>
              <a:t>területen kívül és közvilágítás nélküli lakott terület esetében: 20 </a:t>
            </a:r>
            <a:r>
              <a:rPr lang="hu-HU" sz="1400" dirty="0" smtClean="0"/>
              <a:t>m,</a:t>
            </a:r>
          </a:p>
          <a:p>
            <a:pPr marL="660400" lvl="1" indent="-203200">
              <a:buClr>
                <a:srgbClr val="F21C0A"/>
              </a:buClr>
              <a:buSzPct val="100000"/>
              <a:buFont typeface="Wingdings"/>
              <a:buChar char=""/>
            </a:pPr>
            <a:r>
              <a:rPr lang="hu-HU" sz="1400" dirty="0" smtClean="0"/>
              <a:t>kerékpárúton</a:t>
            </a:r>
            <a:r>
              <a:rPr lang="hu-HU" sz="1400" dirty="0"/>
              <a:t>, járdán és lakott területen lévő, közvilágítással ellátott út, továbbá közvetlenül útkereszteződésben lévő munkahely esetében: 0,5 m</a:t>
            </a:r>
          </a:p>
          <a:p>
            <a:pPr marL="203200" indent="-203200"/>
            <a:r>
              <a:rPr lang="hu-HU" sz="1400" dirty="0" smtClean="0"/>
              <a:t>	hosszúságú </a:t>
            </a:r>
            <a:r>
              <a:rPr lang="hu-HU" sz="1400" dirty="0"/>
              <a:t>biztonsági zóna szabadon hagyásával kell kialakítani.</a:t>
            </a:r>
            <a:endParaRPr lang="hu-HU" sz="1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8983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Mozgó munkahely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938535" y="789552"/>
            <a:ext cx="2954288" cy="1824750"/>
          </a:xfrm>
        </p:spPr>
        <p:txBody>
          <a:bodyPr/>
          <a:lstStyle/>
          <a:p>
            <a:pPr marL="406400" lvl="1" indent="-203200" algn="just">
              <a:lnSpc>
                <a:spcPct val="100000"/>
              </a:lnSpc>
              <a:spcAft>
                <a:spcPts val="1200"/>
              </a:spcAft>
              <a:buSzPct val="100000"/>
              <a:buFont typeface="Wingdings"/>
              <a:buChar char=""/>
            </a:pPr>
            <a:r>
              <a:rPr lang="hu-HU" sz="1400" dirty="0" smtClean="0"/>
              <a:t>bontással </a:t>
            </a:r>
            <a:r>
              <a:rPr lang="hu-HU" sz="1400" dirty="0"/>
              <a:t>nem járó, üzemeltetési, karbantartási feladatok </a:t>
            </a:r>
          </a:p>
          <a:p>
            <a:pPr marL="406400" lvl="1" indent="-203200" algn="just">
              <a:lnSpc>
                <a:spcPct val="100000"/>
              </a:lnSpc>
              <a:spcAft>
                <a:spcPts val="1200"/>
              </a:spcAft>
              <a:buSzPct val="100000"/>
              <a:buFont typeface="Wingdings"/>
              <a:buChar char=""/>
            </a:pPr>
            <a:r>
              <a:rPr lang="hu-HU" sz="1400" dirty="0" smtClean="0"/>
              <a:t>lehet </a:t>
            </a:r>
            <a:r>
              <a:rPr lang="hu-HU" sz="1400" dirty="0"/>
              <a:t>folyamatosan- vagy szakaszosan </a:t>
            </a:r>
            <a:r>
              <a:rPr lang="hu-HU" sz="1400" dirty="0" smtClean="0"/>
              <a:t>mozgó. (egy </a:t>
            </a:r>
            <a:r>
              <a:rPr lang="hu-HU" sz="1400" dirty="0"/>
              <a:t>napnál </a:t>
            </a:r>
            <a:r>
              <a:rPr lang="hu-HU" sz="1400" dirty="0" smtClean="0"/>
              <a:t>rövidebb a munkavégzés időtartama,</a:t>
            </a:r>
          </a:p>
          <a:p>
            <a:pPr marL="406400" lvl="1" indent="-203200" algn="just">
              <a:lnSpc>
                <a:spcPct val="100000"/>
              </a:lnSpc>
              <a:spcAft>
                <a:spcPts val="1200"/>
              </a:spcAft>
              <a:buSzPct val="100000"/>
              <a:buFont typeface="Wingdings"/>
              <a:buChar char=""/>
            </a:pPr>
            <a:r>
              <a:rPr lang="hu-HU" sz="1400" dirty="0" smtClean="0"/>
              <a:t>A </a:t>
            </a:r>
            <a:r>
              <a:rPr lang="hu-HU" sz="1400" b="1" dirty="0" smtClean="0"/>
              <a:t>sárga villogó</a:t>
            </a:r>
            <a:r>
              <a:rPr lang="hu-HU" sz="1400" dirty="0" smtClean="0"/>
              <a:t>val ellátott járműveknek munkavégzés közben a figyelmeztető jelzésüket használniuk kell, </a:t>
            </a:r>
          </a:p>
          <a:p>
            <a:pPr marL="406400" lvl="1" indent="-203200" algn="just">
              <a:lnSpc>
                <a:spcPct val="100000"/>
              </a:lnSpc>
              <a:spcAft>
                <a:spcPts val="1200"/>
              </a:spcAft>
              <a:buSzPct val="100000"/>
              <a:buFont typeface="Wingdings"/>
              <a:buChar char=""/>
            </a:pPr>
            <a:r>
              <a:rPr lang="hu-HU" sz="1400" dirty="0" smtClean="0"/>
              <a:t>a munkahely körülhatárolása a sávozott terelőtáblákkal vagy   </a:t>
            </a:r>
            <a:r>
              <a:rPr lang="hu-HU" sz="1400" b="1" dirty="0" smtClean="0"/>
              <a:t>terelőkúpok</a:t>
            </a:r>
            <a:r>
              <a:rPr lang="hu-HU" sz="1400" dirty="0" smtClean="0"/>
              <a:t>kal is végezhető. </a:t>
            </a:r>
          </a:p>
          <a:p>
            <a:pPr marL="203200" lvl="0" indent="-203200" algn="just">
              <a:spcAft>
                <a:spcPts val="1200"/>
              </a:spcAft>
            </a:pPr>
            <a:endParaRPr lang="hu-HU" dirty="0" smtClean="0"/>
          </a:p>
          <a:p>
            <a:pPr marL="203200" lvl="0" indent="-203200" algn="just">
              <a:spcAft>
                <a:spcPts val="1200"/>
              </a:spcAft>
            </a:pPr>
            <a:endParaRPr lang="hu-HU" dirty="0"/>
          </a:p>
          <a:p>
            <a:pPr algn="just"/>
            <a:endParaRPr lang="hu-H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3178968"/>
            <a:ext cx="3009900" cy="1893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9" y="1005576"/>
            <a:ext cx="5553075" cy="75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ia számának hely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BFD7DF-B151-4A8D-B051-1E6F6F821A0E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9" y="1964531"/>
            <a:ext cx="555307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547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SIS" val="EONVorlage_BrixSans"/>
  <p:tag name="VERSION" val="1.2"/>
</p:tagLst>
</file>

<file path=ppt/theme/theme1.xml><?xml version="1.0" encoding="utf-8"?>
<a:theme xmlns:a="http://schemas.openxmlformats.org/drawingml/2006/main" name="e-on Enjoyment Template">
  <a:themeElements>
    <a:clrScheme name="EO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1C0A"/>
      </a:accent1>
      <a:accent2>
        <a:srgbClr val="B00402"/>
      </a:accent2>
      <a:accent3>
        <a:srgbClr val="5CC1CB"/>
      </a:accent3>
      <a:accent4>
        <a:srgbClr val="E3E000"/>
      </a:accent4>
      <a:accent5>
        <a:srgbClr val="C44341"/>
      </a:accent5>
      <a:accent6>
        <a:srgbClr val="85D1D8"/>
      </a:accent6>
      <a:hlink>
        <a:srgbClr val="0000FF"/>
      </a:hlink>
      <a:folHlink>
        <a:srgbClr val="800080"/>
      </a:folHlink>
    </a:clrScheme>
    <a:fontScheme name="EON Brix Sans">
      <a:majorFont>
        <a:latin typeface="EON Brix Sans Black"/>
        <a:ea typeface=""/>
        <a:cs typeface=""/>
      </a:majorFont>
      <a:minorFont>
        <a:latin typeface="EON Brix San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EON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1C0A"/>
        </a:accent1>
        <a:accent2>
          <a:srgbClr val="B00402"/>
        </a:accent2>
        <a:accent3>
          <a:srgbClr val="5CC1CB"/>
        </a:accent3>
        <a:accent4>
          <a:srgbClr val="E3E000"/>
        </a:accent4>
        <a:accent5>
          <a:srgbClr val="C44341"/>
        </a:accent5>
        <a:accent6>
          <a:srgbClr val="85D1D8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75%">
      <a:srgbClr val="C44341"/>
    </a:custClr>
    <a:custClr name="Turquoise 75%">
      <a:srgbClr val="85D1D8"/>
    </a:custClr>
    <a:custClr name="Yellow 75%">
      <a:srgbClr val="EAE840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50%">
      <a:srgbClr val="D78180"/>
    </a:custClr>
    <a:custClr name="Turquoise 50%">
      <a:srgbClr val="ADE0E5"/>
    </a:custClr>
    <a:custClr name="Yellow 50%">
      <a:srgbClr val="F1EF7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25%">
      <a:srgbClr val="EBC0C0"/>
    </a:custClr>
    <a:custClr name="Turquoise 25%">
      <a:srgbClr val="D6EFF2"/>
    </a:custClr>
    <a:custClr name="Yellow 25%">
      <a:srgbClr val="F8F7BF"/>
    </a:custClr>
    <a:custClr name=" ">
      <a:srgbClr val="FFFFFF"/>
    </a:custClr>
    <a:custClr name=" ">
      <a:srgbClr val="FFFFFF"/>
    </a:custClr>
  </a:custClr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326</Words>
  <Application>Microsoft Office PowerPoint</Application>
  <PresentationFormat>Diavetítés a képernyőre (16:9 oldalarány)</PresentationFormat>
  <Paragraphs>36</Paragraphs>
  <Slides>4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e-on Enjoyment Template</vt:lpstr>
      <vt:lpstr>Közúton végzett munkák</vt:lpstr>
      <vt:lpstr>Általános szabályok</vt:lpstr>
      <vt:lpstr>Állandó munkahely</vt:lpstr>
      <vt:lpstr>Mozgó munkahely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E.ON PowerPoint</dc:title>
  <dc:creator>Hertner, Béla</dc:creator>
  <cp:lastModifiedBy>b14412</cp:lastModifiedBy>
  <cp:revision>104</cp:revision>
  <dcterms:created xsi:type="dcterms:W3CDTF">2017-02-03T23:30:40Z</dcterms:created>
  <dcterms:modified xsi:type="dcterms:W3CDTF">2017-05-03T06:23:55Z</dcterms:modified>
</cp:coreProperties>
</file>