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5143500" type="screen16x9"/>
  <p:notesSz cx="6858000" cy="9144000"/>
  <p:custDataLst>
    <p:tags r:id="rId36"/>
  </p:custDataLst>
  <p:defaultTextStyle>
    <a:defPPr>
      <a:defRPr lang="de-DE"/>
    </a:defPPr>
    <a:lvl1pPr marL="0" algn="l" defTabSz="914400" rtl="0" eaLnBrk="1" latinLnBrk="0" hangingPunct="1">
      <a:defRPr kumimoji="0" lang="de-DE" sz="1400" b="0" i="0" u="none" kern="1200" baseline="0">
        <a:solidFill>
          <a:schemeClr val="tx1"/>
        </a:solidFill>
        <a:latin typeface="EON Brix San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
          <p15:clr>
            <a:srgbClr val="A4A3A4"/>
          </p15:clr>
        </p15:guide>
        <p15:guide id="2" orient="horz" pos="862">
          <p15:clr>
            <a:srgbClr val="A4A3A4"/>
          </p15:clr>
        </p15:guide>
        <p15:guide id="3" orient="horz" pos="3004">
          <p15:clr>
            <a:srgbClr val="A4A3A4"/>
          </p15:clr>
        </p15:guide>
        <p15:guide id="4" orient="horz" pos="2785">
          <p15:clr>
            <a:srgbClr val="A4A3A4"/>
          </p15:clr>
        </p15:guide>
        <p15:guide id="5" pos="986">
          <p15:clr>
            <a:srgbClr val="A4A3A4"/>
          </p15:clr>
        </p15:guide>
        <p15:guide id="6" pos="1146">
          <p15:clr>
            <a:srgbClr val="A4A3A4"/>
          </p15:clr>
        </p15:guide>
        <p15:guide id="7" pos="1894">
          <p15:clr>
            <a:srgbClr val="A4A3A4"/>
          </p15:clr>
        </p15:guide>
        <p15:guide id="8" pos="2053">
          <p15:clr>
            <a:srgbClr val="A4A3A4"/>
          </p15:clr>
        </p15:guide>
        <p15:guide id="9" pos="2801">
          <p15:clr>
            <a:srgbClr val="A4A3A4"/>
          </p15:clr>
        </p15:guide>
        <p15:guide id="10" pos="2960">
          <p15:clr>
            <a:srgbClr val="A4A3A4"/>
          </p15:clr>
        </p15:guide>
        <p15:guide id="11" pos="3707">
          <p15:clr>
            <a:srgbClr val="A4A3A4"/>
          </p15:clr>
        </p15:guide>
        <p15:guide id="12" pos="3866">
          <p15:clr>
            <a:srgbClr val="A4A3A4"/>
          </p15:clr>
        </p15:guide>
        <p15:guide id="13" pos="4614">
          <p15:clr>
            <a:srgbClr val="A4A3A4"/>
          </p15:clr>
        </p15:guide>
        <p15:guide id="14" pos="4773">
          <p15:clr>
            <a:srgbClr val="A4A3A4"/>
          </p15:clr>
        </p15:guide>
        <p15:guide id="15" pos="5522">
          <p15:clr>
            <a:srgbClr val="A4A3A4"/>
          </p15:clr>
        </p15:guide>
        <p15:guide id="16" pos="2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1C0A"/>
    <a:srgbClr val="5CC1CB"/>
    <a:srgbClr val="000000"/>
    <a:srgbClr val="E3E000"/>
    <a:srgbClr val="B00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snapToObjects="1">
      <p:cViewPr varScale="1">
        <p:scale>
          <a:sx n="110" d="100"/>
          <a:sy n="110" d="100"/>
        </p:scale>
        <p:origin x="158" y="77"/>
      </p:cViewPr>
      <p:guideLst>
        <p:guide orient="horz" pos="237"/>
        <p:guide orient="horz" pos="862"/>
        <p:guide orient="horz" pos="3004"/>
        <p:guide orient="horz" pos="2785"/>
        <p:guide pos="986"/>
        <p:guide pos="1146"/>
        <p:guide pos="1894"/>
        <p:guide pos="2053"/>
        <p:guide pos="2801"/>
        <p:guide pos="2960"/>
        <p:guide pos="3707"/>
        <p:guide pos="3866"/>
        <p:guide pos="4614"/>
        <p:guide pos="4773"/>
        <p:guide pos="5522"/>
        <p:guide pos="237"/>
      </p:guideLst>
    </p:cSldViewPr>
  </p:slideViewPr>
  <p:notesTextViewPr>
    <p:cViewPr>
      <p:scale>
        <a:sx n="1" d="1"/>
        <a:sy n="1" d="1"/>
      </p:scale>
      <p:origin x="0" y="0"/>
    </p:cViewPr>
  </p:notesTextViewPr>
  <p:notesViewPr>
    <p:cSldViewPr snapToGrid="0" snapToObjects="1">
      <p:cViewPr varScale="1">
        <p:scale>
          <a:sx n="51" d="100"/>
          <a:sy n="51" d="100"/>
        </p:scale>
        <p:origin x="-2004" y="-4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709832-9B74-420C-8D1C-742B40C38B3E}" type="datetimeFigureOut">
              <a:rPr lang="de-DE" smtClean="0"/>
              <a:t>25.09.2018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BB21D2-EE0C-4F60-9290-A95707687EAD}" type="slidenum">
              <a:rPr lang="de-DE" smtClean="0"/>
              <a:t>‹#›</a:t>
            </a:fld>
            <a:endParaRPr lang="de-DE"/>
          </a:p>
        </p:txBody>
      </p:sp>
    </p:spTree>
    <p:extLst>
      <p:ext uri="{BB962C8B-B14F-4D97-AF65-F5344CB8AC3E}">
        <p14:creationId xmlns:p14="http://schemas.microsoft.com/office/powerpoint/2010/main" val="26540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BD20B-1595-4AD5-8C42-650ED0B09BCC}" type="datetimeFigureOut">
              <a:rPr lang="de-DE" smtClean="0"/>
              <a:t>25.09.2018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88022-2B66-4C3B-913E-DF7D5DD0D66A}" type="slidenum">
              <a:rPr lang="de-DE" smtClean="0"/>
              <a:t>‹#›</a:t>
            </a:fld>
            <a:endParaRPr lang="de-DE"/>
          </a:p>
        </p:txBody>
      </p:sp>
    </p:spTree>
    <p:extLst>
      <p:ext uri="{BB962C8B-B14F-4D97-AF65-F5344CB8AC3E}">
        <p14:creationId xmlns:p14="http://schemas.microsoft.com/office/powerpoint/2010/main" val="93846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a:extLst>
              <a:ext uri="{FF2B5EF4-FFF2-40B4-BE49-F238E27FC236}">
                <a16:creationId xmlns:a16="http://schemas.microsoft.com/office/drawing/2014/main" id="{35E3DC27-B6B8-43CB-BE32-A306B7DC40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Jegyzetek helye 2">
            <a:extLst>
              <a:ext uri="{FF2B5EF4-FFF2-40B4-BE49-F238E27FC236}">
                <a16:creationId xmlns:a16="http://schemas.microsoft.com/office/drawing/2014/main" id="{023CCEBF-2807-425B-93EA-CCFF3DEB51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a:t>Készülhet függőleges vagy vízszintes pallókkal zártan, vagy hézagosan. Nagyon fontos, hogy a dúcolás kellő képen ellenálljon a talaj nyomásának a megfelelő megtámasztás biztosítása érdekében.</a:t>
            </a:r>
          </a:p>
          <a:p>
            <a:pPr eaLnBrk="1" hangingPunct="1">
              <a:spcBef>
                <a:spcPct val="0"/>
              </a:spcBef>
            </a:pPr>
            <a:r>
              <a:rPr lang="hu-HU" altLang="hu-HU"/>
              <a:t>Állékony talajok esetén a pallókat vízszintesen, kevésbé állékony talajok esetén függőlegesen kell elhelyezni. A talaj, nedvességi viszonyaitól függően mindkét pallózás lehet hézagos vagy zártsorú. A dúcolási munkát a mélységtől függően általában szakaszosan végzik. </a:t>
            </a:r>
          </a:p>
          <a:p>
            <a:pPr eaLnBrk="1" hangingPunct="1">
              <a:spcBef>
                <a:spcPct val="0"/>
              </a:spcBef>
            </a:pPr>
            <a:endParaRPr lang="hu-HU" altLang="hu-HU"/>
          </a:p>
        </p:txBody>
      </p:sp>
      <p:sp>
        <p:nvSpPr>
          <p:cNvPr id="16388" name="Dia számának helye 3">
            <a:extLst>
              <a:ext uri="{FF2B5EF4-FFF2-40B4-BE49-F238E27FC236}">
                <a16:creationId xmlns:a16="http://schemas.microsoft.com/office/drawing/2014/main" id="{54EA6E9D-744E-4DB8-A14B-5FCD7A03CD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buClr>
                <a:srgbClr val="F21C0A"/>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buClr>
                <a:srgbClr val="F21C0A"/>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29D6DB-79B5-4267-9ED0-0A5928D5F270}" type="slidenum">
              <a:rPr lang="de-DE" altLang="hu-HU" sz="600"/>
              <a:pPr>
                <a:spcBef>
                  <a:spcPct val="0"/>
                </a:spcBef>
              </a:pPr>
              <a:t>11</a:t>
            </a:fld>
            <a:endParaRPr lang="de-DE" altLang="hu-HU" sz="600"/>
          </a:p>
        </p:txBody>
      </p:sp>
    </p:spTree>
    <p:extLst>
      <p:ext uri="{BB962C8B-B14F-4D97-AF65-F5344CB8AC3E}">
        <p14:creationId xmlns:p14="http://schemas.microsoft.com/office/powerpoint/2010/main" val="133800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less color">
    <p:spTree>
      <p:nvGrpSpPr>
        <p:cNvPr id="1" name=""/>
        <p:cNvGrpSpPr/>
        <p:nvPr/>
      </p:nvGrpSpPr>
      <p:grpSpPr>
        <a:xfrm>
          <a:off x="0" y="0"/>
          <a:ext cx="0" cy="0"/>
          <a:chOff x="0" y="0"/>
          <a:chExt cx="0" cy="0"/>
        </a:xfrm>
      </p:grpSpPr>
      <p:sp>
        <p:nvSpPr>
          <p:cNvPr id="2" name="Titel 1"/>
          <p:cNvSpPr>
            <a:spLocks noGrp="1"/>
          </p:cNvSpPr>
          <p:nvPr>
            <p:ph type="ctrTitle"/>
          </p:nvPr>
        </p:nvSpPr>
        <p:spPr>
          <a:xfrm>
            <a:off x="1566000" y="1573200"/>
            <a:ext cx="6012000" cy="1224000"/>
          </a:xfrm>
        </p:spPr>
        <p:txBody>
          <a:bodyPr anchor="b" anchorCtr="0">
            <a:noAutofit/>
          </a:bodyPr>
          <a:lstStyle>
            <a:lvl1pPr algn="r">
              <a:lnSpc>
                <a:spcPts val="4600"/>
              </a:lnSpc>
              <a:defRPr sz="4600" kern="100" baseline="0"/>
            </a:lvl1pPr>
          </a:lstStyle>
          <a:p>
            <a:r>
              <a:rPr lang="hu-HU"/>
              <a:t>Mintacím szerkesztése</a:t>
            </a:r>
            <a:endParaRPr lang="de-DE" dirty="0"/>
          </a:p>
        </p:txBody>
      </p:sp>
      <p:sp>
        <p:nvSpPr>
          <p:cNvPr id="3" name="Untertitel 2"/>
          <p:cNvSpPr>
            <a:spLocks noGrp="1"/>
          </p:cNvSpPr>
          <p:nvPr>
            <p:ph type="subTitle" idx="1"/>
          </p:nvPr>
        </p:nvSpPr>
        <p:spPr>
          <a:xfrm>
            <a:off x="1566000" y="2901600"/>
            <a:ext cx="60120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de-DE" dirty="0"/>
          </a:p>
        </p:txBody>
      </p:sp>
      <p:sp>
        <p:nvSpPr>
          <p:cNvPr id="4" name="Datumsplatzhalter 3"/>
          <p:cNvSpPr>
            <a:spLocks noGrp="1"/>
          </p:cNvSpPr>
          <p:nvPr>
            <p:ph type="dt" sz="half" idx="10"/>
          </p:nvPr>
        </p:nvSpPr>
        <p:spPr>
          <a:xfrm>
            <a:off x="6138000" y="522000"/>
            <a:ext cx="1440000" cy="144000"/>
          </a:xfrm>
        </p:spPr>
        <p:txBody>
          <a:bodyPr/>
          <a:lstStyle>
            <a:lvl1pPr algn="r">
              <a:defRPr/>
            </a:lvl1pPr>
          </a:lstStyle>
          <a:p>
            <a:r>
              <a:rPr lang="de-DE"/>
              <a:t>25.09.2018</a:t>
            </a:r>
            <a:endParaRPr lang="de-DE" dirty="0"/>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3520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708000"/>
            <a:ext cx="2124877" cy="630000"/>
          </a:xfrm>
          <a:prstGeom prst="rect">
            <a:avLst/>
          </a:prstGeom>
        </p:spPr>
      </p:pic>
    </p:spTree>
    <p:extLst>
      <p:ext uri="{BB962C8B-B14F-4D97-AF65-F5344CB8AC3E}">
        <p14:creationId xmlns:p14="http://schemas.microsoft.com/office/powerpoint/2010/main" val="223579505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Graph/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Inhaltsplatzhalter 2"/>
          <p:cNvSpPr>
            <a:spLocks noGrp="1"/>
          </p:cNvSpPr>
          <p:nvPr>
            <p:ph sz="quarter" idx="1"/>
          </p:nvPr>
        </p:nvSpPr>
        <p:spPr>
          <a:xfrm>
            <a:off x="377825" y="1371599"/>
            <a:ext cx="5508000" cy="3398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4" name="Inhaltsplatzhalter 3"/>
          <p:cNvSpPr>
            <a:spLocks noGrp="1"/>
          </p:cNvSpPr>
          <p:nvPr>
            <p:ph sz="quarter"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5"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
        <p:nvSpPr>
          <p:cNvPr id="6" name="Datumsplatzhalter 5"/>
          <p:cNvSpPr>
            <a:spLocks noGrp="1"/>
          </p:cNvSpPr>
          <p:nvPr>
            <p:ph type="dt" sz="half" idx="10"/>
          </p:nvPr>
        </p:nvSpPr>
        <p:spPr/>
        <p:txBody>
          <a:bodyPr/>
          <a:lstStyle/>
          <a:p>
            <a:r>
              <a:rPr lang="de-DE"/>
              <a:t>25.09.2018</a:t>
            </a:r>
          </a:p>
        </p:txBody>
      </p:sp>
      <p:sp>
        <p:nvSpPr>
          <p:cNvPr id="7" name="Fußzeilenplatzhalter 6"/>
          <p:cNvSpPr>
            <a:spLocks noGrp="1"/>
          </p:cNvSpPr>
          <p:nvPr>
            <p:ph type="ftr" sz="quarter" idx="11"/>
          </p:nvPr>
        </p:nvSpPr>
        <p:spPr/>
        <p:txBody>
          <a:bodyPr/>
          <a:lstStyle/>
          <a:p>
            <a:endParaRPr lang="de-DE"/>
          </a:p>
        </p:txBody>
      </p:sp>
      <p:sp>
        <p:nvSpPr>
          <p:cNvPr id="8" name="Foliennummernplatzhalter 7"/>
          <p:cNvSpPr>
            <a:spLocks noGrp="1"/>
          </p:cNvSpPr>
          <p:nvPr>
            <p:ph type="sldNum" sz="quarter" idx="12"/>
          </p:nvPr>
        </p:nvSpPr>
        <p:spPr/>
        <p:txBody>
          <a:bodyPr/>
          <a:lstStyle/>
          <a:p>
            <a:fld id="{93C795C4-4A26-412B-AA90-98E97FF83D41}" type="slidenum">
              <a:rPr lang="de-DE" smtClean="0"/>
              <a:pPr/>
              <a:t>‹#›</a:t>
            </a:fld>
            <a:endParaRPr lang="de-DE"/>
          </a:p>
        </p:txBody>
      </p:sp>
    </p:spTree>
    <p:extLst>
      <p:ext uri="{BB962C8B-B14F-4D97-AF65-F5344CB8AC3E}">
        <p14:creationId xmlns:p14="http://schemas.microsoft.com/office/powerpoint/2010/main" val="79739306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ustom cha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Datumsplatzhalter 2"/>
          <p:cNvSpPr>
            <a:spLocks noGrp="1"/>
          </p:cNvSpPr>
          <p:nvPr>
            <p:ph type="dt" sz="half" idx="10"/>
          </p:nvPr>
        </p:nvSpPr>
        <p:spPr/>
        <p:txBody>
          <a:bodyPr/>
          <a:lstStyle/>
          <a:p>
            <a:r>
              <a:rPr lang="de-DE"/>
              <a:t>25.09.2018</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28273780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25.09.2018</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5689598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o slidenumber, no da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4" name="Fußzeilenplatzhalter 3"/>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27268376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1 column wh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latin typeface="+mj-lt"/>
              </a:defRPr>
            </a:lvl1pPr>
            <a:lvl2pPr marL="542925" indent="-187325">
              <a:spcAft>
                <a:spcPts val="1000"/>
              </a:spcAft>
              <a:defRPr>
                <a:latin typeface="+mj-lt"/>
              </a:defRPr>
            </a:lvl2pPr>
            <a:lvl3pPr marL="720725" indent="-177800">
              <a:spcAft>
                <a:spcPts val="1000"/>
              </a:spcAft>
              <a:defRPr>
                <a:latin typeface="+mj-lt"/>
              </a:defRPr>
            </a:lvl3pPr>
            <a:lvl4pPr marL="898525" indent="-177800">
              <a:spcAft>
                <a:spcPts val="1000"/>
              </a:spcAft>
              <a:defRPr>
                <a:latin typeface="+mj-lt"/>
              </a:defRPr>
            </a:lvl4pPr>
            <a:lvl5pPr marL="1076325" indent="-177800">
              <a:spcAft>
                <a:spcPts val="1000"/>
              </a:spcAft>
              <a:defRPr>
                <a:latin typeface="+mj-lt"/>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5" name="Fußzeilenplatzhalter 4"/>
          <p:cNvSpPr>
            <a:spLocks noGrp="1"/>
          </p:cNvSpPr>
          <p:nvPr>
            <p:ph type="ftr" sz="quarter" idx="11"/>
          </p:nvPr>
        </p:nvSpPr>
        <p:spPr/>
        <p:txBody>
          <a:body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78237043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hu-HU"/>
              <a:t>Mintacím szerkesztése</a:t>
            </a:r>
            <a:endParaRPr lang="de-DE" dirty="0"/>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4875816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3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hu-HU"/>
              <a:t>Mintacím szerkesztése</a:t>
            </a:r>
            <a:endParaRPr lang="de-DE"/>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pic>
        <p:nvPicPr>
          <p:cNvPr id="10"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427577236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genda 1 column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hu-HU"/>
              <a:t>Mintacím szerkesztése</a:t>
            </a:r>
            <a:endParaRPr lang="de-DE"/>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solidFill>
                  <a:srgbClr val="FFFFFF"/>
                </a:solidFill>
                <a:latin typeface="+mj-lt"/>
              </a:defRPr>
            </a:lvl1pPr>
            <a:lvl2pPr marL="542925" indent="-187325">
              <a:spcAft>
                <a:spcPts val="1000"/>
              </a:spcAft>
              <a:defRPr>
                <a:solidFill>
                  <a:srgbClr val="FFFFFF"/>
                </a:solidFill>
                <a:latin typeface="+mj-lt"/>
              </a:defRPr>
            </a:lvl2pPr>
            <a:lvl3pPr marL="720725" indent="-177800">
              <a:spcAft>
                <a:spcPts val="1000"/>
              </a:spcAft>
              <a:defRPr>
                <a:solidFill>
                  <a:srgbClr val="FFFFFF"/>
                </a:solidFill>
                <a:latin typeface="+mj-lt"/>
              </a:defRPr>
            </a:lvl3pPr>
            <a:lvl4pPr marL="898525" indent="-177800">
              <a:spcAft>
                <a:spcPts val="1000"/>
              </a:spcAft>
              <a:defRPr>
                <a:solidFill>
                  <a:srgbClr val="FFFFFF"/>
                </a:solidFill>
                <a:latin typeface="+mj-lt"/>
              </a:defRPr>
            </a:lvl4pPr>
            <a:lvl5pPr marL="1076325" indent="-177800">
              <a:spcAft>
                <a:spcPts val="1000"/>
              </a:spcAft>
              <a:defRPr>
                <a:solidFill>
                  <a:srgbClr val="FFFFFF"/>
                </a:solidFill>
                <a:latin typeface="+mj-lt"/>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5" name="Fußzeilenplatzhalter 4"/>
          <p:cNvSpPr>
            <a:spLocks noGrp="1"/>
          </p:cNvSpPr>
          <p:nvPr>
            <p:ph type="ftr" sz="quarter" idx="11"/>
          </p:nvPr>
        </p:nvSpPr>
        <p:spPr/>
        <p:txBody>
          <a:bodyPr/>
          <a:lstStyle>
            <a:lvl1pPr>
              <a:defRPr>
                <a:solidFill>
                  <a:srgbClr val="FFFFFF"/>
                </a:solidFill>
              </a:defRPr>
            </a:lvl1pPr>
          </a:lstStyle>
          <a:p>
            <a:endParaRPr lang="de-DE"/>
          </a:p>
        </p:txBody>
      </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1954738925"/>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hu-HU"/>
              <a:t>Mintacím szerkesztése</a:t>
            </a:r>
            <a:endParaRPr lang="de-DE"/>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313671495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3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hu-HU"/>
              <a:t>Mintacím szerkesztése</a:t>
            </a:r>
            <a:endParaRPr lang="de-DE"/>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7629056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full color">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1600" y="1573200"/>
            <a:ext cx="6012000" cy="1224000"/>
          </a:xfrm>
        </p:spPr>
        <p:txBody>
          <a:bodyPr anchor="b" anchorCtr="0">
            <a:noAutofit/>
          </a:bodyPr>
          <a:lstStyle>
            <a:lvl1pPr algn="r">
              <a:lnSpc>
                <a:spcPts val="4600"/>
              </a:lnSpc>
              <a:defRPr sz="4600" kern="100" baseline="0">
                <a:solidFill>
                  <a:srgbClr val="FFFFFF"/>
                </a:solidFill>
              </a:defRPr>
            </a:lvl1pPr>
          </a:lstStyle>
          <a:p>
            <a:r>
              <a:rPr lang="hu-HU"/>
              <a:t>Mintacím szerkesztése</a:t>
            </a:r>
            <a:endParaRPr lang="de-DE" dirty="0"/>
          </a:p>
        </p:txBody>
      </p:sp>
      <p:sp>
        <p:nvSpPr>
          <p:cNvPr id="3" name="Untertitel 2"/>
          <p:cNvSpPr>
            <a:spLocks noGrp="1"/>
          </p:cNvSpPr>
          <p:nvPr>
            <p:ph type="subTitle" idx="1"/>
          </p:nvPr>
        </p:nvSpPr>
        <p:spPr>
          <a:xfrm>
            <a:off x="831600" y="2901600"/>
            <a:ext cx="6012000" cy="543600"/>
          </a:xfrm>
        </p:spPr>
        <p:txBody>
          <a:bodyPr>
            <a:noAutofit/>
          </a:bodyPr>
          <a:lstStyle>
            <a:lvl1pPr marL="0" indent="0" algn="r">
              <a:lnSpc>
                <a:spcPct val="100000"/>
              </a:lnSpc>
              <a:spcAft>
                <a:spcPts val="600"/>
              </a:spcAft>
              <a:buNone/>
              <a:defRPr sz="1900" kern="100" baseline="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de-DE" dirty="0"/>
          </a:p>
        </p:txBody>
      </p:sp>
      <p:sp>
        <p:nvSpPr>
          <p:cNvPr id="4" name="Datumsplatzhalter 3"/>
          <p:cNvSpPr>
            <a:spLocks noGrp="1"/>
          </p:cNvSpPr>
          <p:nvPr>
            <p:ph type="dt" sz="half" idx="10"/>
          </p:nvPr>
        </p:nvSpPr>
        <p:spPr>
          <a:xfrm>
            <a:off x="5414400" y="522000"/>
            <a:ext cx="1440000" cy="144000"/>
          </a:xfrm>
        </p:spPr>
        <p:txBody>
          <a:bodyPr/>
          <a:lstStyle>
            <a:lvl1pPr algn="r">
              <a:defRPr>
                <a:solidFill>
                  <a:srgbClr val="FFFFFF"/>
                </a:solidFill>
              </a:defRPr>
            </a:lvl1pPr>
          </a:lstStyle>
          <a:p>
            <a:r>
              <a:rPr lang="de-DE"/>
              <a:t>25.09.2018</a:t>
            </a:r>
            <a:endParaRPr lang="de-DE" dirty="0"/>
          </a:p>
        </p:txBody>
      </p:sp>
      <p:grpSp>
        <p:nvGrpSpPr>
          <p:cNvPr id="11" name="Gruppieren 10"/>
          <p:cNvGrpSpPr/>
          <p:nvPr userDrawn="1"/>
        </p:nvGrpSpPr>
        <p:grpSpPr>
          <a:xfrm>
            <a:off x="0" y="0"/>
            <a:ext cx="9144000" cy="5144400"/>
            <a:chOff x="0" y="0"/>
            <a:chExt cx="9144000" cy="5144400"/>
          </a:xfrm>
        </p:grpSpPr>
        <p:sp>
          <p:nvSpPr>
            <p:cNvPr id="7" name="Rechteck 6"/>
            <p:cNvSpPr/>
            <p:nvPr userDrawn="1"/>
          </p:nvSpPr>
          <p:spPr>
            <a:xfrm>
              <a:off x="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7786800" y="0"/>
              <a:ext cx="1357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218000" y="0"/>
              <a:ext cx="5688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9600" y="3708000"/>
            <a:ext cx="2124877" cy="630000"/>
          </a:xfrm>
          <a:prstGeom prst="rect">
            <a:avLst/>
          </a:prstGeom>
        </p:spPr>
      </p:pic>
    </p:spTree>
    <p:extLst>
      <p:ext uri="{BB962C8B-B14F-4D97-AF65-F5344CB8AC3E}">
        <p14:creationId xmlns:p14="http://schemas.microsoft.com/office/powerpoint/2010/main" val="43713113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less colour">
    <p:spTree>
      <p:nvGrpSpPr>
        <p:cNvPr id="1" name=""/>
        <p:cNvGrpSpPr/>
        <p:nvPr/>
      </p:nvGrpSpPr>
      <p:grpSpPr>
        <a:xfrm>
          <a:off x="0" y="0"/>
          <a:ext cx="0" cy="0"/>
          <a:chOff x="0" y="0"/>
          <a:chExt cx="0" cy="0"/>
        </a:xfrm>
      </p:grpSpPr>
      <p:sp>
        <p:nvSpPr>
          <p:cNvPr id="2" name="Titel 1"/>
          <p:cNvSpPr>
            <a:spLocks noGrp="1"/>
          </p:cNvSpPr>
          <p:nvPr>
            <p:ph type="title"/>
          </p:nvPr>
        </p:nvSpPr>
        <p:spPr>
          <a:xfrm>
            <a:off x="1566000" y="1159200"/>
            <a:ext cx="6012000" cy="2574000"/>
          </a:xfrm>
        </p:spPr>
        <p:txBody>
          <a:bodyPr anchor="b" anchorCtr="0">
            <a:noAutofit/>
          </a:bodyPr>
          <a:lstStyle>
            <a:lvl1pPr algn="r">
              <a:lnSpc>
                <a:spcPts val="6400"/>
              </a:lnSpc>
              <a:defRPr sz="6400" b="0" cap="none" baseline="0"/>
            </a:lvl1pPr>
          </a:lstStyle>
          <a:p>
            <a:r>
              <a:rPr lang="hu-HU"/>
              <a:t>Mintacím szerkesztése</a:t>
            </a:r>
            <a:endParaRPr lang="de-DE" dirty="0"/>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568209515"/>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full color 1">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2800" y="1159200"/>
            <a:ext cx="6012000" cy="2574000"/>
          </a:xfrm>
        </p:spPr>
        <p:txBody>
          <a:bodyPr anchor="b" anchorCtr="0">
            <a:noAutofit/>
          </a:bodyPr>
          <a:lstStyle>
            <a:lvl1pPr algn="r">
              <a:lnSpc>
                <a:spcPts val="6400"/>
              </a:lnSpc>
              <a:defRPr sz="6400" b="0" cap="none" baseline="0">
                <a:solidFill>
                  <a:srgbClr val="FFFFFF"/>
                </a:solidFill>
              </a:defRPr>
            </a:lvl1pPr>
          </a:lstStyle>
          <a:p>
            <a:r>
              <a:rPr lang="hu-HU"/>
              <a:t>Mintacím szerkesztése</a:t>
            </a:r>
            <a:endParaRPr lang="de-DE" dirty="0"/>
          </a:p>
        </p:txBody>
      </p:sp>
      <p:grpSp>
        <p:nvGrpSpPr>
          <p:cNvPr id="3" name="Gruppieren 2"/>
          <p:cNvGrpSpPr/>
          <p:nvPr userDrawn="1"/>
        </p:nvGrpSpPr>
        <p:grpSpPr>
          <a:xfrm>
            <a:off x="6652800" y="0"/>
            <a:ext cx="2491200" cy="5144400"/>
            <a:chOff x="6652800" y="0"/>
            <a:chExt cx="2491200" cy="5144400"/>
          </a:xfrm>
        </p:grpSpPr>
        <p:sp>
          <p:nvSpPr>
            <p:cNvPr id="8" name="Rechteck 7"/>
            <p:cNvSpPr/>
            <p:nvPr userDrawn="1"/>
          </p:nvSpPr>
          <p:spPr>
            <a:xfrm>
              <a:off x="7030800" y="0"/>
              <a:ext cx="2113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6652800" y="0"/>
              <a:ext cx="3780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89924202"/>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full color 2">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18800" y="1159200"/>
            <a:ext cx="6012000" cy="2574000"/>
          </a:xfrm>
        </p:spPr>
        <p:txBody>
          <a:bodyPr anchor="b" anchorCtr="0">
            <a:noAutofit/>
          </a:bodyPr>
          <a:lstStyle>
            <a:lvl1pPr algn="r">
              <a:lnSpc>
                <a:spcPts val="6400"/>
              </a:lnSpc>
              <a:defRPr sz="6400" b="0" cap="none" baseline="0">
                <a:solidFill>
                  <a:srgbClr val="FFFFFF"/>
                </a:solidFill>
              </a:defRPr>
            </a:lvl1pPr>
          </a:lstStyle>
          <a:p>
            <a:r>
              <a:rPr lang="hu-HU"/>
              <a:t>Mintacím szerkesztése</a:t>
            </a:r>
            <a:endParaRPr lang="de-DE" dirty="0"/>
          </a:p>
        </p:txBody>
      </p:sp>
      <p:sp>
        <p:nvSpPr>
          <p:cNvPr id="8" name="Rechteck 7"/>
          <p:cNvSpPr/>
          <p:nvPr userDrawn="1"/>
        </p:nvSpPr>
        <p:spPr>
          <a:xfrm>
            <a:off x="7408800" y="0"/>
            <a:ext cx="1735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0"/>
            <a:ext cx="601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797803"/>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chart less color">
    <p:spTree>
      <p:nvGrpSpPr>
        <p:cNvPr id="1" name=""/>
        <p:cNvGrpSpPr/>
        <p:nvPr/>
      </p:nvGrpSpPr>
      <p:grpSpPr>
        <a:xfrm>
          <a:off x="0" y="0"/>
          <a:ext cx="0" cy="0"/>
          <a:chOff x="0" y="0"/>
          <a:chExt cx="0" cy="0"/>
        </a:xfrm>
      </p:grpSpPr>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261600"/>
            <a:ext cx="2124877" cy="630000"/>
          </a:xfrm>
          <a:prstGeom prst="rect">
            <a:avLst/>
          </a:prstGeom>
        </p:spPr>
      </p:pic>
      <p:grpSp>
        <p:nvGrpSpPr>
          <p:cNvPr id="11" name="Gruppieren 10"/>
          <p:cNvGrpSpPr/>
          <p:nvPr userDrawn="1"/>
        </p:nvGrpSpPr>
        <p:grpSpPr>
          <a:xfrm>
            <a:off x="7974000" y="0"/>
            <a:ext cx="1170000" cy="5144400"/>
            <a:chOff x="7974000" y="0"/>
            <a:chExt cx="1170000" cy="5144400"/>
          </a:xfrm>
        </p:grpSpPr>
        <p:sp>
          <p:nvSpPr>
            <p:cNvPr id="8" name="Rechteck 7"/>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platzhalter 2"/>
          <p:cNvSpPr>
            <a:spLocks noGrp="1"/>
          </p:cNvSpPr>
          <p:nvPr>
            <p:ph type="body" sz="quarter" idx="10"/>
          </p:nvPr>
        </p:nvSpPr>
        <p:spPr>
          <a:xfrm>
            <a:off x="2804400" y="1159200"/>
            <a:ext cx="4791600" cy="1080000"/>
          </a:xfrm>
        </p:spPr>
        <p:txBody>
          <a:bodyPr/>
          <a:lstStyle>
            <a:lvl1pPr algn="r">
              <a:lnSpc>
                <a:spcPct val="100000"/>
              </a:lnSpc>
              <a:spcAft>
                <a:spcPts val="0"/>
              </a:spcAft>
              <a:defRPr sz="6000">
                <a:solidFill>
                  <a:srgbClr val="EA1C0A"/>
                </a:solidFill>
                <a:latin typeface="+mj-lt"/>
              </a:defRPr>
            </a:lvl1pPr>
            <a:lvl2pPr algn="r">
              <a:lnSpc>
                <a:spcPct val="100000"/>
              </a:lnSpc>
              <a:spcAft>
                <a:spcPts val="0"/>
              </a:spcAft>
              <a:defRPr sz="6000">
                <a:solidFill>
                  <a:srgbClr val="EA1C0A"/>
                </a:solidFill>
                <a:latin typeface="+mj-lt"/>
              </a:defRPr>
            </a:lvl2pPr>
            <a:lvl3pPr algn="r">
              <a:lnSpc>
                <a:spcPct val="100000"/>
              </a:lnSpc>
              <a:spcAft>
                <a:spcPts val="0"/>
              </a:spcAft>
              <a:defRPr sz="6000">
                <a:solidFill>
                  <a:srgbClr val="EA1C0A"/>
                </a:solidFill>
                <a:latin typeface="+mj-lt"/>
              </a:defRPr>
            </a:lvl3pPr>
            <a:lvl4pPr algn="r">
              <a:lnSpc>
                <a:spcPct val="100000"/>
              </a:lnSpc>
              <a:spcAft>
                <a:spcPts val="0"/>
              </a:spcAft>
              <a:defRPr sz="6000">
                <a:solidFill>
                  <a:srgbClr val="EA1C0A"/>
                </a:solidFill>
                <a:latin typeface="+mj-lt"/>
              </a:defRPr>
            </a:lvl4pPr>
            <a:lvl5pPr algn="r">
              <a:lnSpc>
                <a:spcPct val="100000"/>
              </a:lnSpc>
              <a:spcAft>
                <a:spcPts val="0"/>
              </a:spcAft>
              <a:defRPr sz="6000">
                <a:solidFill>
                  <a:srgbClr val="EA1C0A"/>
                </a:solidFill>
                <a:latin typeface="+mj-lt"/>
              </a:defRPr>
            </a:lvl5pPr>
          </a:lstStyle>
          <a:p>
            <a:pPr lvl="0"/>
            <a:r>
              <a:rPr lang="hu-HU"/>
              <a:t>Mintaszöveg szerkesztése</a:t>
            </a:r>
          </a:p>
        </p:txBody>
      </p:sp>
      <p:sp>
        <p:nvSpPr>
          <p:cNvPr id="7" name="Textplatzhalter 6"/>
          <p:cNvSpPr>
            <a:spLocks noGrp="1"/>
          </p:cNvSpPr>
          <p:nvPr>
            <p:ph type="body" sz="quarter" idx="11"/>
          </p:nvPr>
        </p:nvSpPr>
        <p:spPr>
          <a:xfrm>
            <a:off x="2804400" y="2268000"/>
            <a:ext cx="4791600" cy="774000"/>
          </a:xfrm>
        </p:spPr>
        <p:txBody>
          <a:bodyPr/>
          <a:lstStyle>
            <a:lvl1pPr algn="r">
              <a:lnSpc>
                <a:spcPct val="100000"/>
              </a:lnSpc>
              <a:spcAft>
                <a:spcPts val="0"/>
              </a:spcAft>
              <a:defRPr sz="2500">
                <a:solidFill>
                  <a:srgbClr val="EA1C0A"/>
                </a:solidFill>
              </a:defRPr>
            </a:lvl1pPr>
          </a:lstStyle>
          <a:p>
            <a:pPr lvl="0"/>
            <a:r>
              <a:rPr lang="hu-HU"/>
              <a:t>Mintaszöveg szerkesztése</a:t>
            </a:r>
          </a:p>
        </p:txBody>
      </p:sp>
    </p:spTree>
    <p:extLst>
      <p:ext uri="{BB962C8B-B14F-4D97-AF65-F5344CB8AC3E}">
        <p14:creationId xmlns:p14="http://schemas.microsoft.com/office/powerpoint/2010/main" val="275050251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chart full color">
    <p:bg>
      <p:bgPr>
        <a:solidFill>
          <a:srgbClr val="EA1C0A"/>
        </a:solidFill>
        <a:effectLst/>
      </p:bgPr>
    </p:bg>
    <p:spTree>
      <p:nvGrpSpPr>
        <p:cNvPr id="1" name=""/>
        <p:cNvGrpSpPr/>
        <p:nvPr/>
      </p:nvGrpSpPr>
      <p:grpSpPr>
        <a:xfrm>
          <a:off x="0" y="0"/>
          <a:ext cx="0" cy="0"/>
          <a:chOff x="0" y="0"/>
          <a:chExt cx="0" cy="0"/>
        </a:xfrm>
      </p:grpSpPr>
      <p:sp>
        <p:nvSpPr>
          <p:cNvPr id="8" name="Rechteck 7"/>
          <p:cNvSpPr/>
          <p:nvPr userDrawn="1"/>
        </p:nvSpPr>
        <p:spPr>
          <a:xfrm>
            <a:off x="7884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7884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6343200" y="0"/>
            <a:ext cx="28008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1200" y="3261600"/>
            <a:ext cx="2124877" cy="630000"/>
          </a:xfrm>
          <a:prstGeom prst="rect">
            <a:avLst/>
          </a:prstGeom>
        </p:spPr>
      </p:pic>
      <p:sp>
        <p:nvSpPr>
          <p:cNvPr id="4" name="Textplatzhalter 3"/>
          <p:cNvSpPr>
            <a:spLocks noGrp="1"/>
          </p:cNvSpPr>
          <p:nvPr>
            <p:ph type="body" sz="quarter" idx="10"/>
          </p:nvPr>
        </p:nvSpPr>
        <p:spPr>
          <a:xfrm>
            <a:off x="1166400" y="1159200"/>
            <a:ext cx="4791600" cy="1080000"/>
          </a:xfrm>
        </p:spPr>
        <p:txBody>
          <a:bodyPr/>
          <a:lstStyle>
            <a:lvl1pPr algn="r">
              <a:lnSpc>
                <a:spcPct val="100000"/>
              </a:lnSpc>
              <a:spcAft>
                <a:spcPts val="0"/>
              </a:spcAft>
              <a:defRPr sz="6000">
                <a:solidFill>
                  <a:srgbClr val="FFFFFF"/>
                </a:solidFill>
                <a:latin typeface="+mj-lt"/>
              </a:defRPr>
            </a:lvl1pPr>
            <a:lvl2pPr algn="r">
              <a:lnSpc>
                <a:spcPct val="100000"/>
              </a:lnSpc>
              <a:spcAft>
                <a:spcPts val="0"/>
              </a:spcAft>
              <a:defRPr sz="6000">
                <a:solidFill>
                  <a:srgbClr val="FFFFFF"/>
                </a:solidFill>
                <a:latin typeface="+mj-lt"/>
              </a:defRPr>
            </a:lvl2pPr>
            <a:lvl3pPr algn="r">
              <a:lnSpc>
                <a:spcPct val="100000"/>
              </a:lnSpc>
              <a:spcAft>
                <a:spcPts val="0"/>
              </a:spcAft>
              <a:defRPr sz="6000">
                <a:solidFill>
                  <a:srgbClr val="FFFFFF"/>
                </a:solidFill>
                <a:latin typeface="+mj-lt"/>
              </a:defRPr>
            </a:lvl3pPr>
            <a:lvl4pPr algn="r">
              <a:lnSpc>
                <a:spcPct val="100000"/>
              </a:lnSpc>
              <a:spcAft>
                <a:spcPts val="0"/>
              </a:spcAft>
              <a:defRPr sz="6000">
                <a:solidFill>
                  <a:srgbClr val="FFFFFF"/>
                </a:solidFill>
                <a:latin typeface="+mj-lt"/>
              </a:defRPr>
            </a:lvl4pPr>
            <a:lvl5pPr algn="r">
              <a:lnSpc>
                <a:spcPct val="100000"/>
              </a:lnSpc>
              <a:spcAft>
                <a:spcPts val="0"/>
              </a:spcAft>
              <a:defRPr sz="6000">
                <a:solidFill>
                  <a:srgbClr val="FFFFFF"/>
                </a:solidFill>
                <a:latin typeface="+mj-lt"/>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7" name="Textplatzhalter 6"/>
          <p:cNvSpPr>
            <a:spLocks noGrp="1"/>
          </p:cNvSpPr>
          <p:nvPr>
            <p:ph type="body" sz="quarter" idx="11"/>
          </p:nvPr>
        </p:nvSpPr>
        <p:spPr>
          <a:xfrm>
            <a:off x="1166400" y="2268000"/>
            <a:ext cx="4791600" cy="774000"/>
          </a:xfrm>
        </p:spPr>
        <p:txBody>
          <a:bodyPr/>
          <a:lstStyle>
            <a:lvl1pPr algn="r">
              <a:lnSpc>
                <a:spcPct val="100000"/>
              </a:lnSpc>
              <a:spcAft>
                <a:spcPts val="0"/>
              </a:spcAft>
              <a:defRPr sz="2500">
                <a:solidFill>
                  <a:srgbClr val="FFFFFF"/>
                </a:solidFill>
              </a:defRPr>
            </a:lvl1pPr>
            <a:lvl2pPr algn="r">
              <a:lnSpc>
                <a:spcPct val="100000"/>
              </a:lnSpc>
              <a:spcAft>
                <a:spcPts val="0"/>
              </a:spcAft>
              <a:defRPr sz="2500">
                <a:solidFill>
                  <a:srgbClr val="FFFFFF"/>
                </a:solidFill>
              </a:defRPr>
            </a:lvl2pPr>
            <a:lvl3pPr algn="r">
              <a:lnSpc>
                <a:spcPct val="100000"/>
              </a:lnSpc>
              <a:spcAft>
                <a:spcPts val="0"/>
              </a:spcAft>
              <a:defRPr sz="2500">
                <a:solidFill>
                  <a:srgbClr val="FFFFFF"/>
                </a:solidFill>
              </a:defRPr>
            </a:lvl3pPr>
            <a:lvl4pPr algn="r">
              <a:lnSpc>
                <a:spcPct val="100000"/>
              </a:lnSpc>
              <a:spcAft>
                <a:spcPts val="0"/>
              </a:spcAft>
              <a:defRPr sz="2500">
                <a:solidFill>
                  <a:srgbClr val="FFFFFF"/>
                </a:solidFill>
              </a:defRPr>
            </a:lvl4pPr>
            <a:lvl5pPr algn="r">
              <a:lnSpc>
                <a:spcPct val="100000"/>
              </a:lnSpc>
              <a:spcAft>
                <a:spcPts val="0"/>
              </a:spcAft>
              <a:defRPr sz="2500">
                <a:solidFill>
                  <a:srgbClr val="FFFFFF"/>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Tree>
    <p:extLst>
      <p:ext uri="{BB962C8B-B14F-4D97-AF65-F5344CB8AC3E}">
        <p14:creationId xmlns:p14="http://schemas.microsoft.com/office/powerpoint/2010/main" val="124447040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image">
    <p:spTree>
      <p:nvGrpSpPr>
        <p:cNvPr id="1" name=""/>
        <p:cNvGrpSpPr/>
        <p:nvPr/>
      </p:nvGrpSpPr>
      <p:grpSpPr>
        <a:xfrm>
          <a:off x="0" y="0"/>
          <a:ext cx="0" cy="0"/>
          <a:chOff x="0" y="0"/>
          <a:chExt cx="0" cy="0"/>
        </a:xfrm>
      </p:grpSpPr>
      <p:grpSp>
        <p:nvGrpSpPr>
          <p:cNvPr id="6" name="Gruppieren 5"/>
          <p:cNvGrpSpPr/>
          <p:nvPr userDrawn="1"/>
        </p:nvGrpSpPr>
        <p:grpSpPr>
          <a:xfrm>
            <a:off x="0" y="0"/>
            <a:ext cx="9144000" cy="5144400"/>
            <a:chOff x="0" y="0"/>
            <a:chExt cx="9144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6649200" y="0"/>
              <a:ext cx="22716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6012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400" y="-1"/>
            <a:ext cx="6058455" cy="5144400"/>
          </a:xfrm>
          <a:prstGeom prst="rect">
            <a:avLst/>
          </a:prstGeom>
        </p:spPr>
      </p:pic>
      <p:sp>
        <p:nvSpPr>
          <p:cNvPr id="2" name="Titel 1"/>
          <p:cNvSpPr>
            <a:spLocks noGrp="1"/>
          </p:cNvSpPr>
          <p:nvPr>
            <p:ph type="ctrTitle"/>
          </p:nvPr>
        </p:nvSpPr>
        <p:spPr>
          <a:xfrm>
            <a:off x="979200" y="1573200"/>
            <a:ext cx="5295600" cy="1224000"/>
          </a:xfrm>
        </p:spPr>
        <p:txBody>
          <a:bodyPr anchor="b" anchorCtr="0">
            <a:noAutofit/>
          </a:bodyPr>
          <a:lstStyle>
            <a:lvl1pPr algn="r">
              <a:lnSpc>
                <a:spcPts val="4600"/>
              </a:lnSpc>
              <a:defRPr sz="4600" kern="100" baseline="0"/>
            </a:lvl1pPr>
          </a:lstStyle>
          <a:p>
            <a:r>
              <a:rPr lang="hu-HU"/>
              <a:t>Mintacím szerkesztése</a:t>
            </a:r>
            <a:endParaRPr lang="de-DE" dirty="0"/>
          </a:p>
        </p:txBody>
      </p:sp>
      <p:sp>
        <p:nvSpPr>
          <p:cNvPr id="3" name="Untertitel 2"/>
          <p:cNvSpPr>
            <a:spLocks noGrp="1"/>
          </p:cNvSpPr>
          <p:nvPr>
            <p:ph type="subTitle" idx="1"/>
          </p:nvPr>
        </p:nvSpPr>
        <p:spPr>
          <a:xfrm>
            <a:off x="979200" y="2901600"/>
            <a:ext cx="52956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de-DE" dirty="0"/>
          </a:p>
        </p:txBody>
      </p:sp>
      <p:sp>
        <p:nvSpPr>
          <p:cNvPr id="4" name="Datumsplatzhalter 3"/>
          <p:cNvSpPr>
            <a:spLocks noGrp="1"/>
          </p:cNvSpPr>
          <p:nvPr>
            <p:ph type="dt" sz="half" idx="10"/>
          </p:nvPr>
        </p:nvSpPr>
        <p:spPr>
          <a:xfrm>
            <a:off x="4845600" y="522000"/>
            <a:ext cx="1440000" cy="144000"/>
          </a:xfrm>
        </p:spPr>
        <p:txBody>
          <a:bodyPr/>
          <a:lstStyle>
            <a:lvl1pPr algn="r">
              <a:defRPr>
                <a:solidFill>
                  <a:srgbClr val="FFFFFF"/>
                </a:solidFill>
              </a:defRPr>
            </a:lvl1pPr>
          </a:lstStyle>
          <a:p>
            <a:r>
              <a:rPr lang="de-DE"/>
              <a:t>25.09.2018</a:t>
            </a:r>
            <a:endParaRPr lang="de-DE" dirty="0"/>
          </a:p>
        </p:txBody>
      </p:sp>
      <p:pic>
        <p:nvPicPr>
          <p:cNvPr id="5" name="EON_Logo_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0800" y="3708000"/>
            <a:ext cx="2124877" cy="630000"/>
          </a:xfrm>
          <a:prstGeom prst="rect">
            <a:avLst/>
          </a:prstGeom>
        </p:spPr>
      </p:pic>
    </p:spTree>
    <p:extLst>
      <p:ext uri="{BB962C8B-B14F-4D97-AF65-F5344CB8AC3E}">
        <p14:creationId xmlns:p14="http://schemas.microsoft.com/office/powerpoint/2010/main" val="70931992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Inhaltsplatzhalt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Datumsplatzhalter 3"/>
          <p:cNvSpPr>
            <a:spLocks noGrp="1"/>
          </p:cNvSpPr>
          <p:nvPr>
            <p:ph type="dt" sz="half" idx="10"/>
          </p:nvPr>
        </p:nvSpPr>
        <p:spPr/>
        <p:txBody>
          <a:bodyPr/>
          <a:lstStyle/>
          <a:p>
            <a:r>
              <a:rPr lang="de-DE"/>
              <a:t>25.09.2018</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06450086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Inhaltsplatzhalter 2"/>
          <p:cNvSpPr>
            <a:spLocks noGrp="1"/>
          </p:cNvSpPr>
          <p:nvPr>
            <p:ph sz="half" idx="1"/>
          </p:nvPr>
        </p:nvSpPr>
        <p:spPr>
          <a:xfrm>
            <a:off x="37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Inhaltsplatzhalter 3"/>
          <p:cNvSpPr>
            <a:spLocks noGrp="1"/>
          </p:cNvSpPr>
          <p:nvPr>
            <p:ph sz="half" idx="2"/>
          </p:nvPr>
        </p:nvSpPr>
        <p:spPr>
          <a:xfrm>
            <a:off x="469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Datumsplatzhalter 4"/>
          <p:cNvSpPr>
            <a:spLocks noGrp="1"/>
          </p:cNvSpPr>
          <p:nvPr>
            <p:ph type="dt" sz="half" idx="10"/>
          </p:nvPr>
        </p:nvSpPr>
        <p:spPr/>
        <p:txBody>
          <a:bodyPr/>
          <a:lstStyle/>
          <a:p>
            <a:r>
              <a:rPr lang="de-DE"/>
              <a:t>25.09.2018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0811536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Inhaltsplatzhalter 2"/>
          <p:cNvSpPr>
            <a:spLocks noGrp="1"/>
          </p:cNvSpPr>
          <p:nvPr>
            <p:ph sz="half" idx="1"/>
          </p:nvPr>
        </p:nvSpPr>
        <p:spPr>
          <a:xfrm>
            <a:off x="37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4" name="Inhaltsplatzhalter 3"/>
          <p:cNvSpPr>
            <a:spLocks noGrp="1"/>
          </p:cNvSpPr>
          <p:nvPr>
            <p:ph sz="half" idx="2"/>
          </p:nvPr>
        </p:nvSpPr>
        <p:spPr>
          <a:xfrm>
            <a:off x="325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Datumsplatzhalter 4"/>
          <p:cNvSpPr>
            <a:spLocks noGrp="1"/>
          </p:cNvSpPr>
          <p:nvPr>
            <p:ph type="dt" sz="half" idx="10"/>
          </p:nvPr>
        </p:nvSpPr>
        <p:spPr/>
        <p:txBody>
          <a:bodyPr/>
          <a:lstStyle/>
          <a:p>
            <a:r>
              <a:rPr lang="de-DE"/>
              <a:t>25.09.2018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
        <p:nvSpPr>
          <p:cNvPr id="8" name="Inhaltsplatzhalter 3"/>
          <p:cNvSpPr>
            <a:spLocks noGrp="1"/>
          </p:cNvSpPr>
          <p:nvPr>
            <p:ph sz="half" idx="13"/>
          </p:nvPr>
        </p:nvSpPr>
        <p:spPr>
          <a:xfrm>
            <a:off x="61416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Tree>
    <p:extLst>
      <p:ext uri="{BB962C8B-B14F-4D97-AF65-F5344CB8AC3E}">
        <p14:creationId xmlns:p14="http://schemas.microsoft.com/office/powerpoint/2010/main" val="63070552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Inhaltsplatzhalter 2"/>
          <p:cNvSpPr>
            <a:spLocks noGrp="1"/>
          </p:cNvSpPr>
          <p:nvPr>
            <p:ph sz="half" idx="1"/>
          </p:nvPr>
        </p:nvSpPr>
        <p:spPr>
          <a:xfrm>
            <a:off x="377825" y="1371600"/>
            <a:ext cx="5508000" cy="33988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Datumsplatzhalter 4"/>
          <p:cNvSpPr>
            <a:spLocks noGrp="1"/>
          </p:cNvSpPr>
          <p:nvPr>
            <p:ph type="dt" sz="half" idx="10"/>
          </p:nvPr>
        </p:nvSpPr>
        <p:spPr/>
        <p:txBody>
          <a:bodyPr/>
          <a:lstStyle/>
          <a:p>
            <a:r>
              <a:rPr lang="de-DE"/>
              <a:t>25.09.2018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6138000" y="1371600"/>
            <a:ext cx="2628000" cy="2628000"/>
          </a:xfrm>
        </p:spPr>
        <p:txBody>
          <a:bodyPr/>
          <a:lstStyle/>
          <a:p>
            <a:r>
              <a:rPr lang="hu-HU"/>
              <a:t>Kép beszúrásához kattintson az ikonra</a:t>
            </a:r>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84698186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medium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4" name="Inhaltsplatzhalter 3"/>
          <p:cNvSpPr>
            <a:spLocks noGrp="1"/>
          </p:cNvSpPr>
          <p:nvPr>
            <p:ph sz="half"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dirty="0"/>
          </a:p>
        </p:txBody>
      </p:sp>
      <p:sp>
        <p:nvSpPr>
          <p:cNvPr id="5" name="Datumsplatzhalter 4"/>
          <p:cNvSpPr>
            <a:spLocks noGrp="1"/>
          </p:cNvSpPr>
          <p:nvPr>
            <p:ph type="dt" sz="half" idx="10"/>
          </p:nvPr>
        </p:nvSpPr>
        <p:spPr/>
        <p:txBody>
          <a:bodyPr/>
          <a:lstStyle/>
          <a:p>
            <a:r>
              <a:rPr lang="de-DE"/>
              <a:t>25.09.2018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0" y="1371600"/>
            <a:ext cx="5886000" cy="3772800"/>
          </a:xfrm>
        </p:spPr>
        <p:txBody>
          <a:bodyPr/>
          <a:lstStyle/>
          <a:p>
            <a:r>
              <a:rPr lang="hu-HU"/>
              <a:t>Kép beszúrásához kattintson az ikonra</a:t>
            </a:r>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259384044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a:t>Mintacím szerkesztése</a:t>
            </a:r>
            <a:endParaRPr lang="de-DE"/>
          </a:p>
        </p:txBody>
      </p:sp>
      <p:sp>
        <p:nvSpPr>
          <p:cNvPr id="3" name="Datumsplatzhalter 2"/>
          <p:cNvSpPr>
            <a:spLocks noGrp="1"/>
          </p:cNvSpPr>
          <p:nvPr>
            <p:ph type="dt" sz="half" idx="10"/>
          </p:nvPr>
        </p:nvSpPr>
        <p:spPr/>
        <p:txBody>
          <a:bodyPr/>
          <a:lstStyle/>
          <a:p>
            <a:r>
              <a:rPr lang="de-DE"/>
              <a:t>25.09.2018</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
        <p:nvSpPr>
          <p:cNvPr id="9" name="Bildplatzhalter 8"/>
          <p:cNvSpPr>
            <a:spLocks noGrp="1"/>
          </p:cNvSpPr>
          <p:nvPr>
            <p:ph type="pic" sz="quarter" idx="13"/>
          </p:nvPr>
        </p:nvSpPr>
        <p:spPr>
          <a:xfrm>
            <a:off x="0" y="1371600"/>
            <a:ext cx="9144000" cy="3772800"/>
          </a:xfrm>
        </p:spPr>
        <p:txBody>
          <a:bodyPr/>
          <a:lstStyle/>
          <a:p>
            <a:r>
              <a:rPr lang="hu-HU"/>
              <a:t>Kép beszúrásához kattintson az ikonra</a:t>
            </a:r>
            <a:endParaRPr lang="de-DE"/>
          </a:p>
        </p:txBody>
      </p:sp>
    </p:spTree>
    <p:extLst>
      <p:ext uri="{BB962C8B-B14F-4D97-AF65-F5344CB8AC3E}">
        <p14:creationId xmlns:p14="http://schemas.microsoft.com/office/powerpoint/2010/main" val="2061655553"/>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00" y="378000"/>
            <a:ext cx="5508000" cy="72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78000" y="1371600"/>
            <a:ext cx="6948000" cy="33984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736400" y="4662000"/>
            <a:ext cx="756000" cy="144000"/>
          </a:xfrm>
          <a:prstGeom prst="rect">
            <a:avLst/>
          </a:prstGeom>
        </p:spPr>
        <p:txBody>
          <a:bodyPr vert="horz" lIns="0" tIns="0" rIns="0" bIns="0" rtlCol="0" anchor="t" anchorCtr="0">
            <a:noAutofit/>
          </a:bodyPr>
          <a:lstStyle>
            <a:lvl1pPr algn="r">
              <a:lnSpc>
                <a:spcPts val="1125"/>
              </a:lnSpc>
              <a:defRPr sz="900">
                <a:solidFill>
                  <a:srgbClr val="000000"/>
                </a:solidFill>
              </a:defRPr>
            </a:lvl1pPr>
          </a:lstStyle>
          <a:p>
            <a:r>
              <a:rPr lang="de-DE"/>
              <a:t>25.09.2018</a:t>
            </a:r>
          </a:p>
        </p:txBody>
      </p:sp>
      <p:sp>
        <p:nvSpPr>
          <p:cNvPr id="5" name="Fußzeilenplatzhalter 4"/>
          <p:cNvSpPr>
            <a:spLocks noGrp="1"/>
          </p:cNvSpPr>
          <p:nvPr>
            <p:ph type="ftr" sz="quarter" idx="3"/>
          </p:nvPr>
        </p:nvSpPr>
        <p:spPr>
          <a:xfrm>
            <a:off x="7020000" y="518400"/>
            <a:ext cx="1746000" cy="306000"/>
          </a:xfrm>
          <a:prstGeom prst="rect">
            <a:avLst/>
          </a:prstGeom>
        </p:spPr>
        <p:txBody>
          <a:bodyPr vert="horz" lIns="0" tIns="0" rIns="0" bIns="0" rtlCol="0" anchor="t" anchorCtr="0">
            <a:noAutofit/>
          </a:bodyPr>
          <a:lstStyle>
            <a:lvl1pPr algn="r">
              <a:lnSpc>
                <a:spcPts val="1125"/>
              </a:lnSpc>
              <a:defRPr sz="900">
                <a:solidFill>
                  <a:srgbClr val="000000"/>
                </a:solidFill>
                <a:latin typeface="+mj-lt"/>
              </a:defRPr>
            </a:lvl1pPr>
          </a:lstStyle>
          <a:p>
            <a:endParaRPr lang="de-DE"/>
          </a:p>
        </p:txBody>
      </p:sp>
      <p:sp>
        <p:nvSpPr>
          <p:cNvPr id="6" name="Foliennummernplatzhalter 5"/>
          <p:cNvSpPr>
            <a:spLocks noGrp="1"/>
          </p:cNvSpPr>
          <p:nvPr>
            <p:ph type="sldNum" sz="quarter" idx="4"/>
          </p:nvPr>
        </p:nvSpPr>
        <p:spPr>
          <a:xfrm>
            <a:off x="8492400" y="4662000"/>
            <a:ext cx="273600" cy="144000"/>
          </a:xfrm>
          <a:prstGeom prst="rect">
            <a:avLst/>
          </a:prstGeom>
        </p:spPr>
        <p:txBody>
          <a:bodyPr vert="horz" lIns="0" tIns="0" rIns="0" bIns="0" rtlCol="0" anchor="t" anchorCtr="0">
            <a:noAutofit/>
          </a:bodyPr>
          <a:lstStyle>
            <a:lvl1pPr algn="r">
              <a:lnSpc>
                <a:spcPts val="1125"/>
              </a:lnSpc>
              <a:defRPr sz="900">
                <a:solidFill>
                  <a:srgbClr val="000000"/>
                </a:solidFill>
                <a:latin typeface="+mn-lt"/>
              </a:defRPr>
            </a:lvl1pPr>
          </a:lstStyle>
          <a:p>
            <a:fld id="{93C795C4-4A26-412B-AA90-98E97FF83D41}" type="slidenum">
              <a:rPr lang="de-DE" smtClean="0"/>
              <a:pPr/>
              <a:t>‹#›</a:t>
            </a:fld>
            <a:endParaRPr lang="de-DE"/>
          </a:p>
        </p:txBody>
      </p:sp>
    </p:spTree>
    <p:extLst>
      <p:ext uri="{BB962C8B-B14F-4D97-AF65-F5344CB8AC3E}">
        <p14:creationId xmlns:p14="http://schemas.microsoft.com/office/powerpoint/2010/main" val="417694637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52" r:id="rId5"/>
    <p:sldLayoutId id="2147483658" r:id="rId6"/>
    <p:sldLayoutId id="2147483662" r:id="rId7"/>
    <p:sldLayoutId id="2147483660" r:id="rId8"/>
    <p:sldLayoutId id="2147483664" r:id="rId9"/>
    <p:sldLayoutId id="2147483665" r:id="rId10"/>
    <p:sldLayoutId id="2147483654" r:id="rId11"/>
    <p:sldLayoutId id="2147483655" r:id="rId12"/>
    <p:sldLayoutId id="2147483678" r:id="rId13"/>
    <p:sldLayoutId id="2147483668" r:id="rId14"/>
    <p:sldLayoutId id="2147483675" r:id="rId15"/>
    <p:sldLayoutId id="2147483676" r:id="rId16"/>
    <p:sldLayoutId id="2147483677" r:id="rId17"/>
    <p:sldLayoutId id="2147483674" r:id="rId18"/>
    <p:sldLayoutId id="2147483669" r:id="rId19"/>
    <p:sldLayoutId id="2147483651" r:id="rId20"/>
    <p:sldLayoutId id="2147483670" r:id="rId21"/>
    <p:sldLayoutId id="2147483671" r:id="rId22"/>
    <p:sldLayoutId id="2147483672" r:id="rId23"/>
    <p:sldLayoutId id="2147483673" r:id="rId24"/>
  </p:sldLayoutIdLst>
  <p:hf hdr="0" ftr="0"/>
  <p:txStyles>
    <p:titleStyle>
      <a:lvl1pPr algn="l" defTabSz="914400" rtl="0" eaLnBrk="1" latinLnBrk="0" hangingPunct="1">
        <a:lnSpc>
          <a:spcPts val="2500"/>
        </a:lnSpc>
        <a:spcBef>
          <a:spcPct val="0"/>
        </a:spcBef>
        <a:buNone/>
        <a:defRPr sz="2400" kern="100" baseline="0">
          <a:solidFill>
            <a:srgbClr val="EA1C0A"/>
          </a:solidFill>
          <a:latin typeface="+mj-lt"/>
          <a:ea typeface="+mj-ea"/>
          <a:cs typeface="+mj-cs"/>
        </a:defRPr>
      </a:lvl1pPr>
    </p:titleStyle>
    <p:bodyStyle>
      <a:lvl1pPr marL="0" indent="0" algn="l" defTabSz="914400" rtl="0" eaLnBrk="1" latinLnBrk="0" hangingPunct="1">
        <a:lnSpc>
          <a:spcPts val="1750"/>
        </a:lnSpc>
        <a:spcBef>
          <a:spcPts val="0"/>
        </a:spcBef>
        <a:spcAft>
          <a:spcPts val="600"/>
        </a:spcAft>
        <a:buFont typeface="Arial" panose="020B0604020202020204" pitchFamily="34" charset="0"/>
        <a:buNone/>
        <a:defRPr sz="1400" kern="100" baseline="0">
          <a:solidFill>
            <a:schemeClr val="tx1"/>
          </a:solidFill>
          <a:latin typeface="+mn-lt"/>
          <a:ea typeface="+mn-ea"/>
          <a:cs typeface="+mn-cs"/>
        </a:defRPr>
      </a:lvl1pPr>
      <a:lvl2pPr marL="179388" indent="-179387" algn="l" defTabSz="914400" rtl="0" eaLnBrk="1" latinLnBrk="0" hangingPunct="1">
        <a:lnSpc>
          <a:spcPts val="1750"/>
        </a:lnSpc>
        <a:spcBef>
          <a:spcPts val="0"/>
        </a:spcBef>
        <a:spcAft>
          <a:spcPts val="600"/>
        </a:spcAft>
        <a:buClr>
          <a:srgbClr val="EA1C0A"/>
        </a:buClr>
        <a:buFont typeface="EON Brix Sans" panose="020B0500000000000000" pitchFamily="34" charset="0"/>
        <a:buChar char="•"/>
        <a:defRPr sz="1400" kern="100" baseline="0">
          <a:solidFill>
            <a:schemeClr val="tx1"/>
          </a:solidFill>
          <a:latin typeface="+mn-lt"/>
          <a:ea typeface="+mn-ea"/>
          <a:cs typeface="+mn-cs"/>
        </a:defRPr>
      </a:lvl2pPr>
      <a:lvl3pPr marL="358775" indent="-179388"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3pPr>
      <a:lvl4pPr marL="538163" indent="-179387"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4pPr>
      <a:lvl5pPr marL="717550" indent="-179388" algn="l" defTabSz="914400" rtl="0" eaLnBrk="1" latinLnBrk="0" hangingPunct="1">
        <a:lnSpc>
          <a:spcPts val="1750"/>
        </a:lnSpc>
        <a:spcBef>
          <a:spcPts val="0"/>
        </a:spcBef>
        <a:spcAft>
          <a:spcPts val="600"/>
        </a:spcAft>
        <a:buFont typeface="Symbol" panose="05050102010706020507" pitchFamily="18" charset="2"/>
        <a:buChar char="-"/>
        <a:defRPr sz="1400" kern="1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5">
            <a:extLst>
              <a:ext uri="{FF2B5EF4-FFF2-40B4-BE49-F238E27FC236}">
                <a16:creationId xmlns:a16="http://schemas.microsoft.com/office/drawing/2014/main" id="{042703D6-2D0F-4D33-89A9-596F660CA577}"/>
              </a:ext>
            </a:extLst>
          </p:cNvPr>
          <p:cNvSpPr>
            <a:spLocks noGrp="1"/>
          </p:cNvSpPr>
          <p:nvPr>
            <p:ph type="ctrTitle"/>
          </p:nvPr>
        </p:nvSpPr>
        <p:spPr>
          <a:xfrm>
            <a:off x="2171700" y="1543050"/>
            <a:ext cx="5029200" cy="1295400"/>
          </a:xfrm>
        </p:spPr>
        <p:txBody>
          <a:bodyPr/>
          <a:lstStyle/>
          <a:p>
            <a:pPr algn="ctr" eaLnBrk="1" hangingPunct="1"/>
            <a:r>
              <a:rPr lang="hu-HU" altLang="hu-HU" sz="2100" b="1"/>
              <a:t>Földmunkavégzés során minimálisan betartandó munkabiztonsági előírások</a:t>
            </a:r>
            <a:br>
              <a:rPr lang="hu-HU" altLang="hu-HU" b="1"/>
            </a:br>
            <a:endParaRPr lang="hu-HU" altLang="hu-HU"/>
          </a:p>
        </p:txBody>
      </p:sp>
      <p:sp>
        <p:nvSpPr>
          <p:cNvPr id="5123" name="Untertitel 6">
            <a:extLst>
              <a:ext uri="{FF2B5EF4-FFF2-40B4-BE49-F238E27FC236}">
                <a16:creationId xmlns:a16="http://schemas.microsoft.com/office/drawing/2014/main" id="{0A7289BC-B824-432C-8172-E40338EAE93B}"/>
              </a:ext>
            </a:extLst>
          </p:cNvPr>
          <p:cNvSpPr>
            <a:spLocks noGrp="1"/>
          </p:cNvSpPr>
          <p:nvPr>
            <p:ph type="subTitle" idx="1"/>
          </p:nvPr>
        </p:nvSpPr>
        <p:spPr>
          <a:xfrm>
            <a:off x="2171700" y="3143250"/>
            <a:ext cx="5029200" cy="1257300"/>
          </a:xfrm>
        </p:spPr>
        <p:txBody>
          <a:bodyPr/>
          <a:lstStyle/>
          <a:p>
            <a:pPr algn="ctr" eaLnBrk="1" hangingPunct="1"/>
            <a:endParaRPr lang="hu-HU" altLang="hu-HU" sz="1500"/>
          </a:p>
        </p:txBody>
      </p:sp>
    </p:spTree>
    <p:extLst>
      <p:ext uri="{BB962C8B-B14F-4D97-AF65-F5344CB8AC3E}">
        <p14:creationId xmlns:p14="http://schemas.microsoft.com/office/powerpoint/2010/main" val="11790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9854FDA6-3F4D-4767-BEF1-3FCEC7152FAF}"/>
              </a:ext>
            </a:extLst>
          </p:cNvPr>
          <p:cNvSpPr>
            <a:spLocks noGrp="1"/>
          </p:cNvSpPr>
          <p:nvPr>
            <p:ph type="title"/>
          </p:nvPr>
        </p:nvSpPr>
        <p:spPr/>
        <p:txBody>
          <a:bodyPr/>
          <a:lstStyle/>
          <a:p>
            <a:pPr algn="ctr" eaLnBrk="1" hangingPunct="1"/>
            <a:r>
              <a:rPr lang="hu-HU" altLang="hu-HU" sz="1800"/>
              <a:t>Mesterséges megtámasztás nélküli rézsű:</a:t>
            </a:r>
            <a:endParaRPr lang="hu-HU" altLang="hu-HU"/>
          </a:p>
        </p:txBody>
      </p:sp>
      <p:sp>
        <p:nvSpPr>
          <p:cNvPr id="14339" name="Inhaltsplatzhalter 2">
            <a:extLst>
              <a:ext uri="{FF2B5EF4-FFF2-40B4-BE49-F238E27FC236}">
                <a16:creationId xmlns:a16="http://schemas.microsoft.com/office/drawing/2014/main" id="{D5E221D6-743D-4A15-9CA4-4B60962F771F}"/>
              </a:ext>
            </a:extLst>
          </p:cNvPr>
          <p:cNvSpPr>
            <a:spLocks noGrp="1"/>
          </p:cNvSpPr>
          <p:nvPr>
            <p:ph idx="1"/>
          </p:nvPr>
        </p:nvSpPr>
        <p:spPr>
          <a:xfrm>
            <a:off x="1600200" y="3905250"/>
            <a:ext cx="5943600" cy="571500"/>
          </a:xfrm>
        </p:spPr>
        <p:txBody>
          <a:bodyPr/>
          <a:lstStyle/>
          <a:p>
            <a:pPr marL="0" lvl="1" indent="1191">
              <a:buNone/>
            </a:pPr>
            <a:r>
              <a:rPr lang="hu-HU" altLang="hu-HU"/>
              <a:t>A rézsü kialakításánál figyelembe kell venni, hogy a talaj állékonysága nedves esős időben, vagy terhelés hatására megváltozik!!!</a:t>
            </a:r>
          </a:p>
        </p:txBody>
      </p:sp>
      <p:sp>
        <p:nvSpPr>
          <p:cNvPr id="14340" name="Foliennummernplatzhalter 3">
            <a:extLst>
              <a:ext uri="{FF2B5EF4-FFF2-40B4-BE49-F238E27FC236}">
                <a16:creationId xmlns:a16="http://schemas.microsoft.com/office/drawing/2014/main" id="{C0F95323-D62D-4633-8635-617FCFA608C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BF9DFFDD-E88E-46FD-A232-03AF05B9BB18}" type="slidenum">
              <a:rPr lang="hu-HU" altLang="hu-HU">
                <a:solidFill>
                  <a:srgbClr val="898989"/>
                </a:solidFill>
              </a:rPr>
              <a:pPr>
                <a:lnSpc>
                  <a:spcPts val="600"/>
                </a:lnSpc>
              </a:pPr>
              <a:t>10</a:t>
            </a:fld>
            <a:endParaRPr lang="hu-HU" altLang="hu-HU">
              <a:solidFill>
                <a:srgbClr val="898989"/>
              </a:solidFill>
            </a:endParaRPr>
          </a:p>
        </p:txBody>
      </p:sp>
      <p:pic>
        <p:nvPicPr>
          <p:cNvPr id="14341" name="Picture 12" descr="fold">
            <a:extLst>
              <a:ext uri="{FF2B5EF4-FFF2-40B4-BE49-F238E27FC236}">
                <a16:creationId xmlns:a16="http://schemas.microsoft.com/office/drawing/2014/main" id="{D89C6F68-D6CA-40EC-B85D-9C5A440E8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t="42291" r="10941" b="50539"/>
          <a:stretch>
            <a:fillRect/>
          </a:stretch>
        </p:blipFill>
        <p:spPr bwMode="auto">
          <a:xfrm>
            <a:off x="1485901" y="781051"/>
            <a:ext cx="6107906" cy="28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76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2A854A69-1AB9-4C9B-B830-43F007227CFF}"/>
              </a:ext>
            </a:extLst>
          </p:cNvPr>
          <p:cNvSpPr>
            <a:spLocks noGrp="1"/>
          </p:cNvSpPr>
          <p:nvPr>
            <p:ph type="title"/>
          </p:nvPr>
        </p:nvSpPr>
        <p:spPr/>
        <p:txBody>
          <a:bodyPr/>
          <a:lstStyle/>
          <a:p>
            <a:pPr algn="ctr" eaLnBrk="1" hangingPunct="1"/>
            <a:r>
              <a:rPr lang="hu-HU" altLang="hu-HU" sz="2100"/>
              <a:t>Dúcolás</a:t>
            </a:r>
            <a:br>
              <a:rPr lang="hu-HU" altLang="hu-HU" sz="2100"/>
            </a:br>
            <a:endParaRPr lang="hu-HU" altLang="hu-HU"/>
          </a:p>
        </p:txBody>
      </p:sp>
      <p:sp>
        <p:nvSpPr>
          <p:cNvPr id="15363" name="Inhaltsplatzhalter 2">
            <a:extLst>
              <a:ext uri="{FF2B5EF4-FFF2-40B4-BE49-F238E27FC236}">
                <a16:creationId xmlns:a16="http://schemas.microsoft.com/office/drawing/2014/main" id="{01529C1C-2C3A-4536-BA12-5762C7CF063F}"/>
              </a:ext>
            </a:extLst>
          </p:cNvPr>
          <p:cNvSpPr>
            <a:spLocks noGrp="1"/>
          </p:cNvSpPr>
          <p:nvPr>
            <p:ph idx="1"/>
          </p:nvPr>
        </p:nvSpPr>
        <p:spPr>
          <a:xfrm>
            <a:off x="1600200" y="1066800"/>
            <a:ext cx="5943600" cy="3333750"/>
          </a:xfrm>
        </p:spPr>
        <p:txBody>
          <a:bodyPr/>
          <a:lstStyle/>
          <a:p>
            <a:pPr marL="0" lvl="1" indent="0">
              <a:lnSpc>
                <a:spcPct val="110000"/>
              </a:lnSpc>
              <a:buNone/>
            </a:pPr>
            <a:r>
              <a:rPr lang="hu-HU" altLang="hu-HU" sz="1800"/>
              <a:t>Lehet fém fa vagy szerkezeti jelleg szerint pallós vagy lapokkal elhatárolt.</a:t>
            </a:r>
          </a:p>
          <a:p>
            <a:pPr eaLnBrk="1" hangingPunct="1">
              <a:lnSpc>
                <a:spcPct val="110000"/>
              </a:lnSpc>
            </a:pPr>
            <a:endParaRPr lang="hu-HU" altLang="hu-HU" sz="1800"/>
          </a:p>
          <a:p>
            <a:pPr marL="0" lvl="1" indent="0">
              <a:lnSpc>
                <a:spcPct val="110000"/>
              </a:lnSpc>
              <a:buNone/>
            </a:pPr>
            <a:r>
              <a:rPr lang="hu-HU" altLang="hu-HU" sz="1800"/>
              <a:t>A dúcolás módját a talajviszonyok, a munkagödör mélysége-alakja és a építési munkák helyszükséglete határozza meg.</a:t>
            </a:r>
          </a:p>
          <a:p>
            <a:pPr eaLnBrk="1" hangingPunct="1">
              <a:lnSpc>
                <a:spcPct val="110000"/>
              </a:lnSpc>
            </a:pPr>
            <a:endParaRPr lang="hu-HU" altLang="hu-HU" sz="1800"/>
          </a:p>
          <a:p>
            <a:pPr marL="0" lvl="1" indent="0">
              <a:lnSpc>
                <a:spcPct val="110000"/>
              </a:lnSpc>
              <a:buNone/>
            </a:pPr>
            <a:r>
              <a:rPr lang="hu-HU" altLang="hu-HU" sz="1800"/>
              <a:t>5 méternél mélyebb munkagödör dúcolása esetén, valamint a szakadólapon belül statikus és dinamikus terhelés is várható, akkor a dúcolás biztonságát számítással kell igazolni.</a:t>
            </a:r>
          </a:p>
        </p:txBody>
      </p:sp>
      <p:sp>
        <p:nvSpPr>
          <p:cNvPr id="15364" name="Foliennummernplatzhalter 3">
            <a:extLst>
              <a:ext uri="{FF2B5EF4-FFF2-40B4-BE49-F238E27FC236}">
                <a16:creationId xmlns:a16="http://schemas.microsoft.com/office/drawing/2014/main" id="{42F68023-408D-45F2-BF54-7A36FE892CE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34C40303-F312-4612-99F6-9ADD05A5C031}" type="slidenum">
              <a:rPr lang="hu-HU" altLang="hu-HU">
                <a:solidFill>
                  <a:srgbClr val="898989"/>
                </a:solidFill>
              </a:rPr>
              <a:pPr>
                <a:lnSpc>
                  <a:spcPts val="600"/>
                </a:lnSpc>
              </a:pPr>
              <a:t>11</a:t>
            </a:fld>
            <a:endParaRPr lang="hu-HU" altLang="hu-HU">
              <a:solidFill>
                <a:srgbClr val="898989"/>
              </a:solidFill>
            </a:endParaRPr>
          </a:p>
        </p:txBody>
      </p:sp>
    </p:spTree>
    <p:extLst>
      <p:ext uri="{BB962C8B-B14F-4D97-AF65-F5344CB8AC3E}">
        <p14:creationId xmlns:p14="http://schemas.microsoft.com/office/powerpoint/2010/main" val="55186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FD00D438-C86B-48B8-91BF-D503DFE4C2CE}"/>
              </a:ext>
            </a:extLst>
          </p:cNvPr>
          <p:cNvSpPr>
            <a:spLocks noGrp="1"/>
          </p:cNvSpPr>
          <p:nvPr>
            <p:ph type="title"/>
          </p:nvPr>
        </p:nvSpPr>
        <p:spPr/>
        <p:txBody>
          <a:bodyPr/>
          <a:lstStyle/>
          <a:p>
            <a:pPr algn="ctr" eaLnBrk="1" hangingPunct="1"/>
            <a:r>
              <a:rPr lang="hu-HU" altLang="hu-HU" sz="2100"/>
              <a:t>Dúcolás</a:t>
            </a:r>
            <a:br>
              <a:rPr lang="hu-HU" altLang="hu-HU" sz="2100"/>
            </a:br>
            <a:endParaRPr lang="hu-HU" altLang="hu-HU" sz="2100"/>
          </a:p>
        </p:txBody>
      </p:sp>
      <p:sp>
        <p:nvSpPr>
          <p:cNvPr id="3" name="Inhaltsplatzhalter 2">
            <a:extLst>
              <a:ext uri="{FF2B5EF4-FFF2-40B4-BE49-F238E27FC236}">
                <a16:creationId xmlns:a16="http://schemas.microsoft.com/office/drawing/2014/main" id="{44FC6383-160E-46B0-9408-E6C100B2F39C}"/>
              </a:ext>
            </a:extLst>
          </p:cNvPr>
          <p:cNvSpPr>
            <a:spLocks noGrp="1"/>
          </p:cNvSpPr>
          <p:nvPr>
            <p:ph idx="1"/>
          </p:nvPr>
        </p:nvSpPr>
        <p:spPr/>
        <p:txBody>
          <a:bodyPr rtlCol="0">
            <a:noAutofit/>
          </a:bodyPr>
          <a:lstStyle/>
          <a:p>
            <a:pPr marL="0" lvl="1" indent="0">
              <a:lnSpc>
                <a:spcPct val="110000"/>
              </a:lnSpc>
              <a:spcAft>
                <a:spcPts val="0"/>
              </a:spcAft>
              <a:buNone/>
              <a:defRPr/>
            </a:pPr>
            <a:r>
              <a:rPr lang="hu-HU" sz="1800" dirty="0"/>
              <a:t>Dúcokon átjárni, azokat munkaállásként vagy anyagtárolásra használni tilos.</a:t>
            </a:r>
          </a:p>
          <a:p>
            <a:pPr>
              <a:lnSpc>
                <a:spcPct val="110000"/>
              </a:lnSpc>
              <a:spcAft>
                <a:spcPts val="0"/>
              </a:spcAft>
              <a:defRPr/>
            </a:pPr>
            <a:endParaRPr lang="hu-HU" sz="1800" dirty="0"/>
          </a:p>
          <a:p>
            <a:pPr marL="0" lvl="1" indent="0">
              <a:lnSpc>
                <a:spcPct val="110000"/>
              </a:lnSpc>
              <a:spcAft>
                <a:spcPts val="0"/>
              </a:spcAft>
              <a:buNone/>
              <a:defRPr/>
            </a:pPr>
            <a:r>
              <a:rPr lang="hu-HU" sz="1800" dirty="0"/>
              <a:t>Dúcolás mögötti üregeket ki kell tölteni.</a:t>
            </a:r>
          </a:p>
          <a:p>
            <a:pPr>
              <a:lnSpc>
                <a:spcPct val="110000"/>
              </a:lnSpc>
              <a:spcAft>
                <a:spcPts val="0"/>
              </a:spcAft>
              <a:defRPr/>
            </a:pPr>
            <a:endParaRPr lang="hu-HU" sz="1800" dirty="0"/>
          </a:p>
          <a:p>
            <a:pPr marL="0" lvl="1" indent="0">
              <a:lnSpc>
                <a:spcPct val="110000"/>
              </a:lnSpc>
              <a:spcAft>
                <a:spcPts val="0"/>
              </a:spcAft>
              <a:buNone/>
              <a:defRPr/>
            </a:pPr>
            <a:r>
              <a:rPr lang="hu-HU" sz="1800" dirty="0"/>
              <a:t>Földvisszapergés megakadályozása: 5 cm túlnyújtás, deponálási távolság.</a:t>
            </a:r>
          </a:p>
          <a:p>
            <a:pPr>
              <a:lnSpc>
                <a:spcPct val="110000"/>
              </a:lnSpc>
              <a:spcAft>
                <a:spcPts val="0"/>
              </a:spcAft>
              <a:defRPr/>
            </a:pPr>
            <a:r>
              <a:rPr lang="hu-HU" sz="1800" dirty="0"/>
              <a:t>	</a:t>
            </a:r>
          </a:p>
          <a:p>
            <a:pPr marL="0" lvl="1" indent="0">
              <a:lnSpc>
                <a:spcPct val="110000"/>
              </a:lnSpc>
              <a:spcAft>
                <a:spcPts val="0"/>
              </a:spcAft>
              <a:buNone/>
              <a:defRPr/>
            </a:pPr>
            <a:r>
              <a:rPr lang="hu-HU" sz="1800" dirty="0"/>
              <a:t>Kidúcolt munkagödör fenékszélessége min. 80 cm. Kivéve, ha nem kell benne munkát végezni.</a:t>
            </a:r>
          </a:p>
          <a:p>
            <a:pPr marL="1143000" indent="-1143000">
              <a:lnSpc>
                <a:spcPct val="110000"/>
              </a:lnSpc>
              <a:spcAft>
                <a:spcPts val="0"/>
              </a:spcAft>
              <a:defRPr/>
            </a:pPr>
            <a:endParaRPr lang="hu-HU" sz="1800" dirty="0"/>
          </a:p>
        </p:txBody>
      </p:sp>
      <p:sp>
        <p:nvSpPr>
          <p:cNvPr id="17412" name="Foliennummernplatzhalter 3">
            <a:extLst>
              <a:ext uri="{FF2B5EF4-FFF2-40B4-BE49-F238E27FC236}">
                <a16:creationId xmlns:a16="http://schemas.microsoft.com/office/drawing/2014/main" id="{6DC29817-1E93-4D8A-ACB3-46B50AC025F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83DC0659-D2C4-4805-B40B-036AB49F6D64}" type="slidenum">
              <a:rPr lang="hu-HU" altLang="hu-HU">
                <a:solidFill>
                  <a:srgbClr val="898989"/>
                </a:solidFill>
              </a:rPr>
              <a:pPr>
                <a:lnSpc>
                  <a:spcPts val="600"/>
                </a:lnSpc>
              </a:pPr>
              <a:t>12</a:t>
            </a:fld>
            <a:endParaRPr lang="hu-HU" altLang="hu-HU">
              <a:solidFill>
                <a:srgbClr val="898989"/>
              </a:solidFill>
            </a:endParaRPr>
          </a:p>
        </p:txBody>
      </p:sp>
    </p:spTree>
    <p:extLst>
      <p:ext uri="{BB962C8B-B14F-4D97-AF65-F5344CB8AC3E}">
        <p14:creationId xmlns:p14="http://schemas.microsoft.com/office/powerpoint/2010/main" val="382227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C02D1485-BE36-4DC2-8008-85F2CA3F2C5D}"/>
              </a:ext>
            </a:extLst>
          </p:cNvPr>
          <p:cNvSpPr>
            <a:spLocks noGrp="1"/>
          </p:cNvSpPr>
          <p:nvPr>
            <p:ph type="title"/>
          </p:nvPr>
        </p:nvSpPr>
        <p:spPr/>
        <p:txBody>
          <a:bodyPr/>
          <a:lstStyle/>
          <a:p>
            <a:pPr algn="ctr" eaLnBrk="1" hangingPunct="1"/>
            <a:r>
              <a:rPr lang="hu-HU" altLang="hu-HU" sz="1800"/>
              <a:t>Dúcolás</a:t>
            </a:r>
            <a:br>
              <a:rPr lang="hu-HU" altLang="hu-HU" sz="1800"/>
            </a:br>
            <a:endParaRPr lang="hu-HU" altLang="hu-HU"/>
          </a:p>
        </p:txBody>
      </p:sp>
      <p:sp>
        <p:nvSpPr>
          <p:cNvPr id="18435" name="Inhaltsplatzhalter 2">
            <a:extLst>
              <a:ext uri="{FF2B5EF4-FFF2-40B4-BE49-F238E27FC236}">
                <a16:creationId xmlns:a16="http://schemas.microsoft.com/office/drawing/2014/main" id="{3CF2D6FE-3AAF-46DC-9E57-C6268A90C10C}"/>
              </a:ext>
            </a:extLst>
          </p:cNvPr>
          <p:cNvSpPr>
            <a:spLocks noGrp="1"/>
          </p:cNvSpPr>
          <p:nvPr>
            <p:ph idx="1"/>
          </p:nvPr>
        </p:nvSpPr>
        <p:spPr/>
        <p:txBody>
          <a:bodyPr/>
          <a:lstStyle/>
          <a:p>
            <a:pPr eaLnBrk="1" hangingPunct="1"/>
            <a:endParaRPr lang="hu-HU" altLang="hu-HU" sz="1800"/>
          </a:p>
          <a:p>
            <a:pPr eaLnBrk="1" hangingPunct="1"/>
            <a:r>
              <a:rPr lang="hu-HU" altLang="hu-HU" sz="1800"/>
              <a:t>Állékony talaj esetén először kiássák a munkagödröt, majd elhelyezik a függőleges pallókat, és  a vízszintes hevedereket.</a:t>
            </a:r>
          </a:p>
          <a:p>
            <a:pPr eaLnBrk="1" hangingPunct="1">
              <a:buFontTx/>
              <a:buChar char="•"/>
            </a:pPr>
            <a:endParaRPr lang="hu-HU" altLang="hu-HU" sz="1800"/>
          </a:p>
          <a:p>
            <a:pPr eaLnBrk="1" hangingPunct="1"/>
            <a:r>
              <a:rPr lang="hu-HU" altLang="hu-HU" sz="1800"/>
              <a:t>Laza talaj esetén  szakaszolt rúdelemeket vagy dúctáblákat helyeznek el. Annyit ásnak lefelé amennyit a talaj elbír, majd ezt kidúcolják. Ezután folytatják az árok kialakítását.</a:t>
            </a:r>
          </a:p>
          <a:p>
            <a:pPr eaLnBrk="1" hangingPunct="1">
              <a:buFontTx/>
              <a:buChar char="•"/>
            </a:pPr>
            <a:endParaRPr lang="hu-HU" altLang="hu-HU" sz="1800"/>
          </a:p>
          <a:p>
            <a:pPr eaLnBrk="1" hangingPunct="1"/>
            <a:r>
              <a:rPr lang="hu-HU" altLang="hu-HU" sz="1800" b="1"/>
              <a:t>Ha nem volt talajmechanikai vizsgálat, akkor a dúcolás megválasztásánál a laza talajra vonatkozóan kell eljárni.</a:t>
            </a:r>
          </a:p>
        </p:txBody>
      </p:sp>
      <p:sp>
        <p:nvSpPr>
          <p:cNvPr id="18436" name="Foliennummernplatzhalter 3">
            <a:extLst>
              <a:ext uri="{FF2B5EF4-FFF2-40B4-BE49-F238E27FC236}">
                <a16:creationId xmlns:a16="http://schemas.microsoft.com/office/drawing/2014/main" id="{ADB39465-8D09-4AFD-BFEF-EB59A111E82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8F139CE3-3272-4823-BC48-015497CD27AE}" type="slidenum">
              <a:rPr lang="hu-HU" altLang="hu-HU">
                <a:solidFill>
                  <a:srgbClr val="898989"/>
                </a:solidFill>
              </a:rPr>
              <a:pPr>
                <a:lnSpc>
                  <a:spcPts val="600"/>
                </a:lnSpc>
              </a:pPr>
              <a:t>13</a:t>
            </a:fld>
            <a:endParaRPr lang="hu-HU" altLang="hu-HU">
              <a:solidFill>
                <a:srgbClr val="898989"/>
              </a:solidFill>
            </a:endParaRPr>
          </a:p>
        </p:txBody>
      </p:sp>
    </p:spTree>
    <p:extLst>
      <p:ext uri="{BB962C8B-B14F-4D97-AF65-F5344CB8AC3E}">
        <p14:creationId xmlns:p14="http://schemas.microsoft.com/office/powerpoint/2010/main" val="367200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93EF296B-D5F0-410F-A321-9449508D0380}"/>
              </a:ext>
            </a:extLst>
          </p:cNvPr>
          <p:cNvSpPr>
            <a:spLocks noGrp="1"/>
          </p:cNvSpPr>
          <p:nvPr>
            <p:ph type="title"/>
          </p:nvPr>
        </p:nvSpPr>
        <p:spPr/>
        <p:txBody>
          <a:bodyPr/>
          <a:lstStyle/>
          <a:p>
            <a:pPr eaLnBrk="1" hangingPunct="1"/>
            <a:r>
              <a:rPr lang="hu-HU" altLang="hu-HU"/>
              <a:t>További biztonsági előírások a földmunkavégzéshez:</a:t>
            </a:r>
          </a:p>
        </p:txBody>
      </p:sp>
      <p:sp>
        <p:nvSpPr>
          <p:cNvPr id="19459" name="Inhaltsplatzhalter 2">
            <a:extLst>
              <a:ext uri="{FF2B5EF4-FFF2-40B4-BE49-F238E27FC236}">
                <a16:creationId xmlns:a16="http://schemas.microsoft.com/office/drawing/2014/main" id="{4F865CE6-8204-4C55-ADB7-07E0473D27FC}"/>
              </a:ext>
            </a:extLst>
          </p:cNvPr>
          <p:cNvSpPr>
            <a:spLocks noGrp="1"/>
          </p:cNvSpPr>
          <p:nvPr>
            <p:ph idx="1"/>
          </p:nvPr>
        </p:nvSpPr>
        <p:spPr/>
        <p:txBody>
          <a:bodyPr/>
          <a:lstStyle/>
          <a:p>
            <a:pPr eaLnBrk="1" hangingPunct="1"/>
            <a:r>
              <a:rPr lang="hu-HU" altLang="hu-HU" sz="1800"/>
              <a:t>Ismeretlen beazonosítatlan tárgy esetén a munkát fel kell függeszteni, és amíg nem történt meg a beazonosítása, addig folytatni TILOS </a:t>
            </a:r>
          </a:p>
          <a:p>
            <a:pPr eaLnBrk="1" hangingPunct="1"/>
            <a:endParaRPr lang="hu-HU" altLang="hu-HU" sz="1800"/>
          </a:p>
          <a:p>
            <a:pPr eaLnBrk="1" hangingPunct="1"/>
            <a:r>
              <a:rPr lang="hu-HU" altLang="hu-HU" sz="1800"/>
              <a:t>Szakadólapot (terhelés hatására beomolhat) terhelni TILOS, kivéve ha erre tervezték a dúcolást.</a:t>
            </a:r>
          </a:p>
          <a:p>
            <a:pPr eaLnBrk="1" hangingPunct="1"/>
            <a:endParaRPr lang="hu-HU" altLang="hu-HU" sz="1800"/>
          </a:p>
          <a:p>
            <a:pPr eaLnBrk="1" hangingPunct="1"/>
            <a:r>
              <a:rPr lang="hu-HU" altLang="hu-HU" sz="1800"/>
              <a:t>Munkaároknál minimum 200 méterenként valamint kapu bejárónként átjáró biztosítása.</a:t>
            </a:r>
          </a:p>
          <a:p>
            <a:pPr eaLnBrk="1" hangingPunct="1"/>
            <a:endParaRPr lang="hu-HU" altLang="hu-HU" sz="1800"/>
          </a:p>
        </p:txBody>
      </p:sp>
      <p:sp>
        <p:nvSpPr>
          <p:cNvPr id="19460" name="Foliennummernplatzhalter 3">
            <a:extLst>
              <a:ext uri="{FF2B5EF4-FFF2-40B4-BE49-F238E27FC236}">
                <a16:creationId xmlns:a16="http://schemas.microsoft.com/office/drawing/2014/main" id="{77A2392E-C750-4446-937C-DAB094C7A98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45D95F8D-A00D-4695-9016-D51FFFFC30FC}" type="slidenum">
              <a:rPr lang="hu-HU" altLang="hu-HU">
                <a:solidFill>
                  <a:srgbClr val="898989"/>
                </a:solidFill>
              </a:rPr>
              <a:pPr>
                <a:lnSpc>
                  <a:spcPts val="600"/>
                </a:lnSpc>
              </a:pPr>
              <a:t>14</a:t>
            </a:fld>
            <a:endParaRPr lang="hu-HU" altLang="hu-HU">
              <a:solidFill>
                <a:srgbClr val="898989"/>
              </a:solidFill>
            </a:endParaRPr>
          </a:p>
        </p:txBody>
      </p:sp>
    </p:spTree>
    <p:extLst>
      <p:ext uri="{BB962C8B-B14F-4D97-AF65-F5344CB8AC3E}">
        <p14:creationId xmlns:p14="http://schemas.microsoft.com/office/powerpoint/2010/main" val="283525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0C4B1924-66D4-4EF8-9F8E-8ADA12368770}"/>
              </a:ext>
            </a:extLst>
          </p:cNvPr>
          <p:cNvSpPr>
            <a:spLocks noGrp="1"/>
          </p:cNvSpPr>
          <p:nvPr>
            <p:ph type="title"/>
          </p:nvPr>
        </p:nvSpPr>
        <p:spPr/>
        <p:txBody>
          <a:bodyPr/>
          <a:lstStyle/>
          <a:p>
            <a:pPr eaLnBrk="1" hangingPunct="1"/>
            <a:r>
              <a:rPr lang="hu-HU" altLang="hu-HU"/>
              <a:t>További biztonsági előírások a földmunkavégzéshez:</a:t>
            </a:r>
          </a:p>
        </p:txBody>
      </p:sp>
      <p:sp>
        <p:nvSpPr>
          <p:cNvPr id="20483" name="Inhaltsplatzhalter 2">
            <a:extLst>
              <a:ext uri="{FF2B5EF4-FFF2-40B4-BE49-F238E27FC236}">
                <a16:creationId xmlns:a16="http://schemas.microsoft.com/office/drawing/2014/main" id="{4E1034AE-CD72-438B-B9C3-F86E716A4CF8}"/>
              </a:ext>
            </a:extLst>
          </p:cNvPr>
          <p:cNvSpPr>
            <a:spLocks noGrp="1"/>
          </p:cNvSpPr>
          <p:nvPr>
            <p:ph idx="1"/>
          </p:nvPr>
        </p:nvSpPr>
        <p:spPr/>
        <p:txBody>
          <a:bodyPr/>
          <a:lstStyle/>
          <a:p>
            <a:pPr eaLnBrk="1" hangingPunct="1"/>
            <a:endParaRPr lang="hu-HU" altLang="hu-HU" sz="1800"/>
          </a:p>
          <a:p>
            <a:pPr eaLnBrk="1" hangingPunct="1"/>
            <a:r>
              <a:rPr lang="hu-HU" altLang="hu-HU" sz="1800"/>
              <a:t>Munkaárokba, munkagödörbe 5 méterig mozdulás ellen rögzített támasztó létrával kell biztosítani a le-feljutást,  5 m-nél mélyebb esetben építési lépcsővel kell megoldani.</a:t>
            </a:r>
          </a:p>
          <a:p>
            <a:pPr eaLnBrk="1" hangingPunct="1"/>
            <a:endParaRPr lang="hu-HU" altLang="hu-HU" sz="1800"/>
          </a:p>
          <a:p>
            <a:pPr eaLnBrk="1" hangingPunct="1"/>
            <a:r>
              <a:rPr lang="hu-HU" altLang="hu-HU" sz="1800"/>
              <a:t>A létrának annyival kell túlnyúlnia a térszint felett, hogy a biztonságos kilépést biztosítsa. Nagyobb munkagödörnél min. 2 létra a meneküléshez. Építési lépcsőt földelni kell!</a:t>
            </a:r>
          </a:p>
          <a:p>
            <a:pPr eaLnBrk="1" hangingPunct="1"/>
            <a:endParaRPr lang="hu-HU" altLang="hu-HU" sz="1800"/>
          </a:p>
          <a:p>
            <a:pPr eaLnBrk="1" hangingPunct="1"/>
            <a:r>
              <a:rPr lang="hu-HU" altLang="hu-HU" sz="1800"/>
              <a:t>Földmunkagép hatókörében tartózkodni TILOS.</a:t>
            </a:r>
          </a:p>
        </p:txBody>
      </p:sp>
      <p:sp>
        <p:nvSpPr>
          <p:cNvPr id="20484" name="Foliennummernplatzhalter 3">
            <a:extLst>
              <a:ext uri="{FF2B5EF4-FFF2-40B4-BE49-F238E27FC236}">
                <a16:creationId xmlns:a16="http://schemas.microsoft.com/office/drawing/2014/main" id="{383E7955-03B0-42FC-9AE9-35A8F03A55A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04D81C24-D6FB-46FD-9350-ED98A0CEEA6D}" type="slidenum">
              <a:rPr lang="hu-HU" altLang="hu-HU">
                <a:solidFill>
                  <a:srgbClr val="898989"/>
                </a:solidFill>
              </a:rPr>
              <a:pPr>
                <a:lnSpc>
                  <a:spcPts val="600"/>
                </a:lnSpc>
              </a:pPr>
              <a:t>15</a:t>
            </a:fld>
            <a:endParaRPr lang="hu-HU" altLang="hu-HU">
              <a:solidFill>
                <a:srgbClr val="898989"/>
              </a:solidFill>
            </a:endParaRPr>
          </a:p>
        </p:txBody>
      </p:sp>
    </p:spTree>
    <p:extLst>
      <p:ext uri="{BB962C8B-B14F-4D97-AF65-F5344CB8AC3E}">
        <p14:creationId xmlns:p14="http://schemas.microsoft.com/office/powerpoint/2010/main" val="319304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2B0554A2-3EA7-437E-8FEA-A20EF8F749C4}"/>
              </a:ext>
            </a:extLst>
          </p:cNvPr>
          <p:cNvSpPr>
            <a:spLocks noGrp="1"/>
          </p:cNvSpPr>
          <p:nvPr>
            <p:ph type="title"/>
          </p:nvPr>
        </p:nvSpPr>
        <p:spPr>
          <a:xfrm>
            <a:off x="1600200" y="247650"/>
            <a:ext cx="5943600" cy="709613"/>
          </a:xfrm>
        </p:spPr>
        <p:txBody>
          <a:bodyPr/>
          <a:lstStyle/>
          <a:p>
            <a:pPr algn="ctr" eaLnBrk="1" hangingPunct="1"/>
            <a:r>
              <a:rPr lang="hu-HU" altLang="hu-HU"/>
              <a:t>Keskeny munkaárok dúcolása</a:t>
            </a:r>
          </a:p>
        </p:txBody>
      </p:sp>
      <p:sp>
        <p:nvSpPr>
          <p:cNvPr id="21507" name="Inhaltsplatzhalter 2">
            <a:extLst>
              <a:ext uri="{FF2B5EF4-FFF2-40B4-BE49-F238E27FC236}">
                <a16:creationId xmlns:a16="http://schemas.microsoft.com/office/drawing/2014/main" id="{7F829ADE-7CE6-4200-AED4-555A1024D6E8}"/>
              </a:ext>
            </a:extLst>
          </p:cNvPr>
          <p:cNvSpPr>
            <a:spLocks noGrp="1"/>
          </p:cNvSpPr>
          <p:nvPr>
            <p:ph idx="1"/>
          </p:nvPr>
        </p:nvSpPr>
        <p:spPr>
          <a:xfrm>
            <a:off x="1524000" y="3676650"/>
            <a:ext cx="5943600" cy="762000"/>
          </a:xfrm>
        </p:spPr>
        <p:txBody>
          <a:bodyPr/>
          <a:lstStyle/>
          <a:p>
            <a:pPr algn="ctr" eaLnBrk="1" hangingPunct="1"/>
            <a:r>
              <a:rPr lang="pt-BR" altLang="hu-HU"/>
              <a:t>Dúcolás vízszintes pallózással</a:t>
            </a:r>
            <a:endParaRPr lang="pt-BR" altLang="hu-HU" sz="600"/>
          </a:p>
          <a:p>
            <a:pPr algn="ctr" eaLnBrk="1" hangingPunct="1"/>
            <a:r>
              <a:rPr lang="hu-HU" altLang="hu-HU" sz="1050"/>
              <a:t>1 terepszint; 2 munkaárok fenékszintje; 3 palló; 4 heveder; 5 ékpár, 6 dúc</a:t>
            </a:r>
          </a:p>
        </p:txBody>
      </p:sp>
      <p:sp>
        <p:nvSpPr>
          <p:cNvPr id="21508" name="Foliennummernplatzhalter 3">
            <a:extLst>
              <a:ext uri="{FF2B5EF4-FFF2-40B4-BE49-F238E27FC236}">
                <a16:creationId xmlns:a16="http://schemas.microsoft.com/office/drawing/2014/main" id="{9096149D-1973-4FC6-B173-AE3F1756E8F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88F3226C-0748-4924-9358-FC1D75564454}" type="slidenum">
              <a:rPr lang="hu-HU" altLang="hu-HU">
                <a:solidFill>
                  <a:srgbClr val="898989"/>
                </a:solidFill>
              </a:rPr>
              <a:pPr>
                <a:lnSpc>
                  <a:spcPts val="600"/>
                </a:lnSpc>
              </a:pPr>
              <a:t>16</a:t>
            </a:fld>
            <a:endParaRPr lang="hu-HU" altLang="hu-HU">
              <a:solidFill>
                <a:srgbClr val="898989"/>
              </a:solidFill>
            </a:endParaRPr>
          </a:p>
        </p:txBody>
      </p:sp>
      <p:pic>
        <p:nvPicPr>
          <p:cNvPr id="21509" name="Picture 2">
            <a:extLst>
              <a:ext uri="{FF2B5EF4-FFF2-40B4-BE49-F238E27FC236}">
                <a16:creationId xmlns:a16="http://schemas.microsoft.com/office/drawing/2014/main" id="{2F75D11F-D96F-408C-AA94-6328AA46D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28650"/>
            <a:ext cx="4762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8B730394-E7F5-4B04-91D9-A0D141834D53}"/>
              </a:ext>
            </a:extLst>
          </p:cNvPr>
          <p:cNvSpPr>
            <a:spLocks noGrp="1"/>
          </p:cNvSpPr>
          <p:nvPr>
            <p:ph type="title"/>
          </p:nvPr>
        </p:nvSpPr>
        <p:spPr/>
        <p:txBody>
          <a:bodyPr/>
          <a:lstStyle/>
          <a:p>
            <a:pPr eaLnBrk="1" hangingPunct="1"/>
            <a:r>
              <a:rPr lang="hu-HU" altLang="hu-HU"/>
              <a:t>Példa előre gyártott dúctáblára</a:t>
            </a:r>
          </a:p>
        </p:txBody>
      </p:sp>
      <p:sp>
        <p:nvSpPr>
          <p:cNvPr id="22531" name="Inhaltsplatzhalter 3">
            <a:extLst>
              <a:ext uri="{FF2B5EF4-FFF2-40B4-BE49-F238E27FC236}">
                <a16:creationId xmlns:a16="http://schemas.microsoft.com/office/drawing/2014/main" id="{8BC8C2F7-DCDE-4687-ADB0-57A6DD59D665}"/>
              </a:ext>
            </a:extLst>
          </p:cNvPr>
          <p:cNvSpPr>
            <a:spLocks noGrp="1"/>
          </p:cNvSpPr>
          <p:nvPr>
            <p:ph sz="half" idx="2"/>
          </p:nvPr>
        </p:nvSpPr>
        <p:spPr/>
        <p:txBody>
          <a:bodyPr/>
          <a:lstStyle/>
          <a:p>
            <a:pPr eaLnBrk="1" hangingPunct="1"/>
            <a:endParaRPr lang="hu-HU" altLang="hu-HU"/>
          </a:p>
        </p:txBody>
      </p:sp>
      <p:sp>
        <p:nvSpPr>
          <p:cNvPr id="22532" name="Foliennummernplatzhalter 4">
            <a:extLst>
              <a:ext uri="{FF2B5EF4-FFF2-40B4-BE49-F238E27FC236}">
                <a16:creationId xmlns:a16="http://schemas.microsoft.com/office/drawing/2014/main" id="{8B71A507-FB79-4011-91D3-30DEDCD2103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B5B6B95E-A775-48F0-8FFF-83D3415D0522}" type="slidenum">
              <a:rPr lang="hu-HU" altLang="hu-HU">
                <a:solidFill>
                  <a:srgbClr val="898989"/>
                </a:solidFill>
              </a:rPr>
              <a:pPr>
                <a:lnSpc>
                  <a:spcPts val="600"/>
                </a:lnSpc>
              </a:pPr>
              <a:t>17</a:t>
            </a:fld>
            <a:endParaRPr lang="hu-HU" altLang="hu-HU">
              <a:solidFill>
                <a:srgbClr val="898989"/>
              </a:solidFill>
            </a:endParaRPr>
          </a:p>
        </p:txBody>
      </p:sp>
      <p:pic>
        <p:nvPicPr>
          <p:cNvPr id="22533" name="Picture 3">
            <a:extLst>
              <a:ext uri="{FF2B5EF4-FFF2-40B4-BE49-F238E27FC236}">
                <a16:creationId xmlns:a16="http://schemas.microsoft.com/office/drawing/2014/main" id="{5527178D-95D2-41AC-8C0E-DE80CC32A82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1085850"/>
            <a:ext cx="2914650" cy="3352800"/>
          </a:xfrm>
          <a:noFill/>
        </p:spPr>
      </p:pic>
      <p:pic>
        <p:nvPicPr>
          <p:cNvPr id="22534" name="Picture 8">
            <a:extLst>
              <a:ext uri="{FF2B5EF4-FFF2-40B4-BE49-F238E27FC236}">
                <a16:creationId xmlns:a16="http://schemas.microsoft.com/office/drawing/2014/main" id="{DB44EDA4-E5B9-4A90-88DF-2020A40FD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1" t="830" r="2045" b="902"/>
          <a:stretch>
            <a:fillRect/>
          </a:stretch>
        </p:blipFill>
        <p:spPr bwMode="auto">
          <a:xfrm>
            <a:off x="4724400" y="1085851"/>
            <a:ext cx="2411016"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84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B8646F71-32FE-4A8D-9274-2005314F9188}"/>
              </a:ext>
            </a:extLst>
          </p:cNvPr>
          <p:cNvSpPr>
            <a:spLocks noGrp="1"/>
          </p:cNvSpPr>
          <p:nvPr>
            <p:ph type="title"/>
          </p:nvPr>
        </p:nvSpPr>
        <p:spPr>
          <a:xfrm>
            <a:off x="1638300" y="1733550"/>
            <a:ext cx="5943600" cy="457200"/>
          </a:xfrm>
        </p:spPr>
        <p:txBody>
          <a:bodyPr/>
          <a:lstStyle/>
          <a:p>
            <a:pPr algn="ctr" eaLnBrk="1" hangingPunct="1"/>
            <a:r>
              <a:rPr lang="hu-HU" altLang="hu-HU" sz="2100"/>
              <a:t>Munkaterület elhatárolás gáz hálózaton</a:t>
            </a:r>
            <a:endParaRPr lang="hu-HU" altLang="hu-HU"/>
          </a:p>
        </p:txBody>
      </p:sp>
      <p:sp>
        <p:nvSpPr>
          <p:cNvPr id="23555" name="Inhaltsplatzhalter 2">
            <a:extLst>
              <a:ext uri="{FF2B5EF4-FFF2-40B4-BE49-F238E27FC236}">
                <a16:creationId xmlns:a16="http://schemas.microsoft.com/office/drawing/2014/main" id="{D153868C-47C6-4CBE-93A7-8BB392CE6CB5}"/>
              </a:ext>
            </a:extLst>
          </p:cNvPr>
          <p:cNvSpPr>
            <a:spLocks noGrp="1"/>
          </p:cNvSpPr>
          <p:nvPr>
            <p:ph idx="1"/>
          </p:nvPr>
        </p:nvSpPr>
        <p:spPr/>
        <p:txBody>
          <a:bodyPr/>
          <a:lstStyle/>
          <a:p>
            <a:pPr lvl="1" eaLnBrk="1" hangingPunct="1">
              <a:buFont typeface="Wingdings" panose="05000000000000000000" pitchFamily="2" charset="2"/>
              <a:buNone/>
            </a:pPr>
            <a:endParaRPr lang="hu-HU" altLang="hu-HU"/>
          </a:p>
        </p:txBody>
      </p:sp>
      <p:sp>
        <p:nvSpPr>
          <p:cNvPr id="23556" name="Foliennummernplatzhalter 3">
            <a:extLst>
              <a:ext uri="{FF2B5EF4-FFF2-40B4-BE49-F238E27FC236}">
                <a16:creationId xmlns:a16="http://schemas.microsoft.com/office/drawing/2014/main" id="{68D0943B-6CFC-473F-A732-C4481794DF3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564F0A0D-70F7-4982-AF0B-D63F3FF3FBB3}" type="slidenum">
              <a:rPr lang="hu-HU" altLang="hu-HU">
                <a:solidFill>
                  <a:srgbClr val="898989"/>
                </a:solidFill>
              </a:rPr>
              <a:pPr>
                <a:lnSpc>
                  <a:spcPts val="600"/>
                </a:lnSpc>
              </a:pPr>
              <a:t>18</a:t>
            </a:fld>
            <a:endParaRPr lang="hu-HU" altLang="hu-HU">
              <a:solidFill>
                <a:srgbClr val="898989"/>
              </a:solidFill>
            </a:endParaRPr>
          </a:p>
        </p:txBody>
      </p:sp>
    </p:spTree>
    <p:extLst>
      <p:ext uri="{BB962C8B-B14F-4D97-AF65-F5344CB8AC3E}">
        <p14:creationId xmlns:p14="http://schemas.microsoft.com/office/powerpoint/2010/main" val="3106361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F1986F97-CE69-4BAC-9BE2-D4199D387316}"/>
              </a:ext>
            </a:extLst>
          </p:cNvPr>
          <p:cNvSpPr>
            <a:spLocks noGrp="1"/>
          </p:cNvSpPr>
          <p:nvPr>
            <p:ph type="title"/>
          </p:nvPr>
        </p:nvSpPr>
        <p:spPr>
          <a:xfrm>
            <a:off x="1600200" y="323850"/>
            <a:ext cx="5943600" cy="457200"/>
          </a:xfrm>
        </p:spPr>
        <p:txBody>
          <a:bodyPr/>
          <a:lstStyle/>
          <a:p>
            <a:pPr algn="ctr" eaLnBrk="1" hangingPunct="1"/>
            <a:r>
              <a:rPr lang="hu-HU" altLang="hu-HU"/>
              <a:t>Munkaterület elhatárolásának feltételei</a:t>
            </a:r>
            <a:br>
              <a:rPr lang="hu-HU" altLang="hu-HU"/>
            </a:br>
            <a:endParaRPr lang="hu-HU" altLang="hu-HU"/>
          </a:p>
        </p:txBody>
      </p:sp>
      <p:sp>
        <p:nvSpPr>
          <p:cNvPr id="24579" name="Inhaltsplatzhalter 2">
            <a:extLst>
              <a:ext uri="{FF2B5EF4-FFF2-40B4-BE49-F238E27FC236}">
                <a16:creationId xmlns:a16="http://schemas.microsoft.com/office/drawing/2014/main" id="{2A96EC7C-6002-4A52-9E26-07553B6EA5F3}"/>
              </a:ext>
            </a:extLst>
          </p:cNvPr>
          <p:cNvSpPr>
            <a:spLocks noGrp="1"/>
          </p:cNvSpPr>
          <p:nvPr>
            <p:ph idx="1"/>
          </p:nvPr>
        </p:nvSpPr>
        <p:spPr>
          <a:xfrm>
            <a:off x="1600200" y="895350"/>
            <a:ext cx="5943600" cy="3657600"/>
          </a:xfrm>
        </p:spPr>
        <p:txBody>
          <a:bodyPr/>
          <a:lstStyle/>
          <a:p>
            <a:pPr eaLnBrk="1" hangingPunct="1"/>
            <a:r>
              <a:rPr lang="hu-HU" altLang="hu-HU"/>
              <a:t> </a:t>
            </a:r>
            <a:r>
              <a:rPr lang="hu-HU" altLang="hu-HU" sz="1800">
                <a:cs typeface="Arial" panose="020B0604020202020204" pitchFamily="34" charset="0"/>
              </a:rPr>
              <a:t>A 4/2002 (II.20.) SzCsM-EüM együttes rendelet előírásai alapján a tervhez készített biztonsági és egészségvédelmi terv (BET) határozza meg az elhatárolás módját</a:t>
            </a:r>
          </a:p>
          <a:p>
            <a:pPr eaLnBrk="1" hangingPunct="1"/>
            <a:endParaRPr lang="hu-HU" altLang="hu-HU" sz="1800">
              <a:cs typeface="Arial" panose="020B0604020202020204" pitchFamily="34" charset="0"/>
            </a:endParaRPr>
          </a:p>
          <a:p>
            <a:pPr eaLnBrk="1" hangingPunct="1"/>
            <a:r>
              <a:rPr lang="hu-HU" altLang="hu-HU" sz="1800">
                <a:cs typeface="Arial" panose="020B0604020202020204" pitchFamily="34" charset="0"/>
              </a:rPr>
              <a:t>Az organizációs jegyzőkönyvben konkrétan legyen meghatározva a munkaterület elhatárolás módja és az a gyakorlatban legyen végrehajtva</a:t>
            </a:r>
          </a:p>
          <a:p>
            <a:pPr eaLnBrk="1" hangingPunct="1"/>
            <a:endParaRPr lang="hu-HU" altLang="hu-HU" sz="1800">
              <a:cs typeface="Arial" panose="020B0604020202020204" pitchFamily="34" charset="0"/>
            </a:endParaRPr>
          </a:p>
          <a:p>
            <a:pPr eaLnBrk="1" hangingPunct="1"/>
            <a:r>
              <a:rPr lang="hu-HU" altLang="hu-HU" sz="1800">
                <a:cs typeface="Arial" panose="020B0604020202020204" pitchFamily="34" charset="0"/>
              </a:rPr>
              <a:t>Gázelosztó vezeték létesítési, üzemeltetési munka esetén az elkerítések elhatárolások a mélyépítési szabályok alapján történjenek meg. </a:t>
            </a:r>
          </a:p>
          <a:p>
            <a:pPr eaLnBrk="1" hangingPunct="1"/>
            <a:endParaRPr lang="hu-HU" altLang="hu-HU" sz="1800">
              <a:cs typeface="Arial" panose="020B0604020202020204" pitchFamily="34" charset="0"/>
            </a:endParaRPr>
          </a:p>
          <a:p>
            <a:pPr marL="0" lvl="2"/>
            <a:r>
              <a:rPr lang="hu-HU" altLang="hu-HU" sz="1800"/>
              <a:t>Gázelosztó vezetéken üzemzavar elhárítás során a veszélyzóna körülhatárolása, elkerítése történjen meg (jelzőkorlát, védőkorlát illetve tájékoztató, figyelmeztető táblák)</a:t>
            </a:r>
          </a:p>
          <a:p>
            <a:pPr eaLnBrk="1" hangingPunct="1"/>
            <a:endParaRPr lang="hu-HU" altLang="hu-HU" sz="1800">
              <a:cs typeface="Arial" panose="020B0604020202020204" pitchFamily="34" charset="0"/>
            </a:endParaRPr>
          </a:p>
          <a:p>
            <a:pPr lvl="1" eaLnBrk="1" hangingPunct="1">
              <a:buFont typeface="Wingdings" panose="05000000000000000000" pitchFamily="2" charset="2"/>
              <a:buNone/>
            </a:pPr>
            <a:endParaRPr lang="hu-HU" altLang="hu-HU" sz="1800">
              <a:cs typeface="Arial" panose="020B0604020202020204" pitchFamily="34" charset="0"/>
            </a:endParaRPr>
          </a:p>
        </p:txBody>
      </p:sp>
      <p:sp>
        <p:nvSpPr>
          <p:cNvPr id="24580" name="Foliennummernplatzhalter 3">
            <a:extLst>
              <a:ext uri="{FF2B5EF4-FFF2-40B4-BE49-F238E27FC236}">
                <a16:creationId xmlns:a16="http://schemas.microsoft.com/office/drawing/2014/main" id="{DCE64657-1732-414D-8C91-3AD1F30D31E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7C3F92F4-757D-4019-97FC-19521B379A5C}" type="slidenum">
              <a:rPr lang="hu-HU" altLang="hu-HU">
                <a:solidFill>
                  <a:srgbClr val="898989"/>
                </a:solidFill>
              </a:rPr>
              <a:pPr>
                <a:lnSpc>
                  <a:spcPts val="600"/>
                </a:lnSpc>
              </a:pPr>
              <a:t>19</a:t>
            </a:fld>
            <a:endParaRPr lang="hu-HU" altLang="hu-HU">
              <a:solidFill>
                <a:srgbClr val="898989"/>
              </a:solidFill>
            </a:endParaRPr>
          </a:p>
        </p:txBody>
      </p:sp>
    </p:spTree>
    <p:extLst>
      <p:ext uri="{BB962C8B-B14F-4D97-AF65-F5344CB8AC3E}">
        <p14:creationId xmlns:p14="http://schemas.microsoft.com/office/powerpoint/2010/main" val="227395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34405D6F-520A-49DF-BE6F-AA610B1B3F42}"/>
              </a:ext>
            </a:extLst>
          </p:cNvPr>
          <p:cNvSpPr>
            <a:spLocks noGrp="1"/>
          </p:cNvSpPr>
          <p:nvPr>
            <p:ph type="title"/>
          </p:nvPr>
        </p:nvSpPr>
        <p:spPr>
          <a:xfrm>
            <a:off x="1638300" y="476250"/>
            <a:ext cx="5943600" cy="1371600"/>
          </a:xfrm>
        </p:spPr>
        <p:txBody>
          <a:bodyPr/>
          <a:lstStyle/>
          <a:p>
            <a:pPr algn="ctr" eaLnBrk="1" hangingPunct="1"/>
            <a:r>
              <a:rPr lang="hu-HU" altLang="hu-HU" b="1"/>
              <a:t>Jogszabályi háttér:</a:t>
            </a:r>
            <a:br>
              <a:rPr lang="hu-HU" altLang="hu-HU" sz="1800" b="1"/>
            </a:br>
            <a:br>
              <a:rPr lang="hu-HU" altLang="hu-HU" sz="1800" b="1"/>
            </a:br>
            <a:r>
              <a:rPr lang="hu-HU" altLang="hu-HU"/>
              <a:t>4/2002. (II.20.) SzCsM-EüM </a:t>
            </a:r>
            <a:br>
              <a:rPr lang="hu-HU" altLang="hu-HU"/>
            </a:br>
            <a:r>
              <a:rPr lang="hu-HU" altLang="hu-HU"/>
              <a:t>együttes rendelet</a:t>
            </a:r>
            <a:br>
              <a:rPr lang="hu-HU" altLang="hu-HU"/>
            </a:br>
            <a:endParaRPr lang="hu-HU" altLang="hu-HU"/>
          </a:p>
        </p:txBody>
      </p:sp>
      <p:sp>
        <p:nvSpPr>
          <p:cNvPr id="6147" name="Inhaltsplatzhalter 2">
            <a:extLst>
              <a:ext uri="{FF2B5EF4-FFF2-40B4-BE49-F238E27FC236}">
                <a16:creationId xmlns:a16="http://schemas.microsoft.com/office/drawing/2014/main" id="{CDA4F695-7D89-428D-9D1C-2951B75B0FC8}"/>
              </a:ext>
            </a:extLst>
          </p:cNvPr>
          <p:cNvSpPr>
            <a:spLocks noGrp="1"/>
          </p:cNvSpPr>
          <p:nvPr>
            <p:ph idx="1"/>
          </p:nvPr>
        </p:nvSpPr>
        <p:spPr>
          <a:xfrm>
            <a:off x="1600200" y="2152650"/>
            <a:ext cx="5943600" cy="2076450"/>
          </a:xfrm>
        </p:spPr>
        <p:txBody>
          <a:bodyPr/>
          <a:lstStyle/>
          <a:p>
            <a:pPr lvl="1" algn="ctr" eaLnBrk="1" hangingPunct="1">
              <a:buFont typeface="Wingdings" panose="05000000000000000000" pitchFamily="2" charset="2"/>
              <a:buNone/>
            </a:pPr>
            <a:r>
              <a:rPr lang="hu-HU" altLang="hu-HU" sz="1800"/>
              <a:t>A rendeleten túl vannak még szabványok, melyek használata nem kötelező…</a:t>
            </a:r>
          </a:p>
          <a:p>
            <a:pPr marL="871538" indent="-871538">
              <a:lnSpc>
                <a:spcPct val="130000"/>
              </a:lnSpc>
            </a:pPr>
            <a:endParaRPr lang="hu-HU" altLang="hu-HU" sz="2100"/>
          </a:p>
          <a:p>
            <a:pPr marL="871538" indent="-871538" algn="ctr">
              <a:lnSpc>
                <a:spcPct val="130000"/>
              </a:lnSpc>
            </a:pPr>
            <a:r>
              <a:rPr lang="hu-HU" altLang="hu-HU" sz="2100"/>
              <a:t>MSZ 15003-1965; MSZ 15032-86</a:t>
            </a:r>
          </a:p>
          <a:p>
            <a:pPr marL="871538" indent="-871538" algn="ctr">
              <a:lnSpc>
                <a:spcPct val="130000"/>
              </a:lnSpc>
            </a:pPr>
            <a:r>
              <a:rPr lang="hu-HU" altLang="hu-HU" sz="2100"/>
              <a:t>MSZ 15105-1965</a:t>
            </a:r>
            <a:endParaRPr lang="hu-HU" altLang="hu-HU"/>
          </a:p>
        </p:txBody>
      </p:sp>
      <p:sp>
        <p:nvSpPr>
          <p:cNvPr id="6148" name="Foliennummernplatzhalter 3">
            <a:extLst>
              <a:ext uri="{FF2B5EF4-FFF2-40B4-BE49-F238E27FC236}">
                <a16:creationId xmlns:a16="http://schemas.microsoft.com/office/drawing/2014/main" id="{4D730BFA-F514-4199-BC6A-30F51B72129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54C0C9DE-1407-482B-B47F-5920426CBB3B}" type="slidenum">
              <a:rPr lang="hu-HU" altLang="hu-HU">
                <a:solidFill>
                  <a:srgbClr val="898989"/>
                </a:solidFill>
              </a:rPr>
              <a:pPr>
                <a:lnSpc>
                  <a:spcPts val="600"/>
                </a:lnSpc>
              </a:pPr>
              <a:t>2</a:t>
            </a:fld>
            <a:endParaRPr lang="hu-HU" altLang="hu-HU">
              <a:solidFill>
                <a:srgbClr val="898989"/>
              </a:solidFill>
            </a:endParaRPr>
          </a:p>
        </p:txBody>
      </p:sp>
    </p:spTree>
    <p:extLst>
      <p:ext uri="{BB962C8B-B14F-4D97-AF65-F5344CB8AC3E}">
        <p14:creationId xmlns:p14="http://schemas.microsoft.com/office/powerpoint/2010/main" val="67355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A0102558-0A91-445D-871F-1F5E55AD1903}"/>
              </a:ext>
            </a:extLst>
          </p:cNvPr>
          <p:cNvSpPr>
            <a:spLocks noGrp="1"/>
          </p:cNvSpPr>
          <p:nvPr>
            <p:ph type="title"/>
          </p:nvPr>
        </p:nvSpPr>
        <p:spPr>
          <a:xfrm>
            <a:off x="1714500" y="247650"/>
            <a:ext cx="5943600" cy="457200"/>
          </a:xfrm>
        </p:spPr>
        <p:txBody>
          <a:bodyPr/>
          <a:lstStyle/>
          <a:p>
            <a:pPr eaLnBrk="1" hangingPunct="1"/>
            <a:endParaRPr lang="hu-HU" altLang="hu-HU"/>
          </a:p>
        </p:txBody>
      </p:sp>
      <p:sp>
        <p:nvSpPr>
          <p:cNvPr id="3" name="Inhaltsplatzhalter 2">
            <a:extLst>
              <a:ext uri="{FF2B5EF4-FFF2-40B4-BE49-F238E27FC236}">
                <a16:creationId xmlns:a16="http://schemas.microsoft.com/office/drawing/2014/main" id="{F00D46EB-629C-4D3E-BD77-8CA93B1BA4E6}"/>
              </a:ext>
            </a:extLst>
          </p:cNvPr>
          <p:cNvSpPr>
            <a:spLocks noGrp="1"/>
          </p:cNvSpPr>
          <p:nvPr>
            <p:ph idx="1"/>
          </p:nvPr>
        </p:nvSpPr>
        <p:spPr>
          <a:xfrm>
            <a:off x="1676400" y="857250"/>
            <a:ext cx="5943600" cy="3162300"/>
          </a:xfrm>
        </p:spPr>
        <p:txBody>
          <a:bodyPr rtlCol="0">
            <a:noAutofit/>
          </a:bodyPr>
          <a:lstStyle/>
          <a:p>
            <a:pPr marL="3572" lvl="2">
              <a:spcAft>
                <a:spcPts val="0"/>
              </a:spcAft>
              <a:defRPr/>
            </a:pPr>
            <a:r>
              <a:rPr lang="hu-HU" sz="1800" dirty="0">
                <a:cs typeface="Arial" pitchFamily="34" charset="0"/>
              </a:rPr>
              <a:t>Az elhatárolás eszközei, módszerei és pontos helye (kötél szalag, </a:t>
            </a:r>
            <a:r>
              <a:rPr lang="hu-HU" sz="1800" dirty="0" err="1">
                <a:cs typeface="Arial" pitchFamily="34" charset="0"/>
              </a:rPr>
              <a:t>stb</a:t>
            </a:r>
            <a:r>
              <a:rPr lang="hu-HU" sz="1800" dirty="0">
                <a:cs typeface="Arial" pitchFamily="34" charset="0"/>
              </a:rPr>
              <a:t>…) legyen meghatározva előre </a:t>
            </a:r>
          </a:p>
          <a:p>
            <a:pPr marL="3572" lvl="2">
              <a:spcAft>
                <a:spcPts val="0"/>
              </a:spcAft>
              <a:defRPr/>
            </a:pPr>
            <a:endParaRPr lang="hu-HU" sz="1800" dirty="0">
              <a:cs typeface="Arial" pitchFamily="34" charset="0"/>
            </a:endParaRPr>
          </a:p>
          <a:p>
            <a:pPr>
              <a:spcAft>
                <a:spcPts val="0"/>
              </a:spcAft>
              <a:defRPr/>
            </a:pPr>
            <a:r>
              <a:rPr lang="hu-HU" sz="1800" dirty="0">
                <a:cs typeface="Arial" pitchFamily="34" charset="0"/>
              </a:rPr>
              <a:t>Legyen meghatározva, hogy az egyes munkafázisok végzésekor milyen elhatárolás szükséges. </a:t>
            </a:r>
          </a:p>
          <a:p>
            <a:pPr>
              <a:spcAft>
                <a:spcPts val="0"/>
              </a:spcAft>
              <a:defRPr/>
            </a:pPr>
            <a:endParaRPr lang="hu-HU" sz="1800" dirty="0">
              <a:cs typeface="Arial" pitchFamily="34" charset="0"/>
            </a:endParaRPr>
          </a:p>
          <a:p>
            <a:pPr>
              <a:spcAft>
                <a:spcPts val="0"/>
              </a:spcAft>
              <a:defRPr/>
            </a:pPr>
            <a:r>
              <a:rPr lang="hu-HU" sz="1800" dirty="0">
                <a:cs typeface="Arial" pitchFamily="34" charset="0"/>
              </a:rPr>
              <a:t>Legalább napi bontás célszerű.</a:t>
            </a:r>
          </a:p>
          <a:p>
            <a:pPr>
              <a:spcAft>
                <a:spcPts val="0"/>
              </a:spcAft>
              <a:defRPr/>
            </a:pPr>
            <a:endParaRPr lang="hu-HU" sz="1800" dirty="0">
              <a:cs typeface="Arial" pitchFamily="34" charset="0"/>
            </a:endParaRPr>
          </a:p>
          <a:p>
            <a:pPr>
              <a:spcAft>
                <a:spcPts val="0"/>
              </a:spcAft>
              <a:defRPr/>
            </a:pPr>
            <a:r>
              <a:rPr lang="hu-HU" sz="1800" dirty="0">
                <a:cs typeface="Arial" pitchFamily="34" charset="0"/>
              </a:rPr>
              <a:t>Határozzák meg a területre jellemző gyalogos és gépjármű forgalmi viszonyok függvényében hol és milyen forgalomirányítás szükséges, ennek eszköz és létszám szükséglete</a:t>
            </a:r>
          </a:p>
          <a:p>
            <a:pPr>
              <a:spcAft>
                <a:spcPts val="0"/>
              </a:spcAft>
              <a:defRPr/>
            </a:pPr>
            <a:endParaRPr lang="hu-HU" sz="1800" dirty="0">
              <a:cs typeface="Arial" pitchFamily="34" charset="0"/>
            </a:endParaRPr>
          </a:p>
          <a:p>
            <a:pPr>
              <a:spcAft>
                <a:spcPts val="0"/>
              </a:spcAft>
              <a:defRPr/>
            </a:pPr>
            <a:r>
              <a:rPr lang="hu-HU" sz="1800" dirty="0">
                <a:cs typeface="Arial" pitchFamily="34" charset="0"/>
              </a:rPr>
              <a:t>Legyen meghatározva, hogy  elhatárolt terület esetleges éjszakai megvilágítása a mélyépítési szabályok szerint szükséges-e (ha igen eszközök)</a:t>
            </a:r>
          </a:p>
          <a:p>
            <a:pPr>
              <a:spcAft>
                <a:spcPts val="0"/>
              </a:spcAft>
              <a:defRPr/>
            </a:pPr>
            <a:endParaRPr lang="hu-HU" sz="1800" dirty="0">
              <a:cs typeface="Arial" pitchFamily="34" charset="0"/>
            </a:endParaRPr>
          </a:p>
          <a:p>
            <a:pPr lvl="2">
              <a:spcAft>
                <a:spcPts val="0"/>
              </a:spcAft>
              <a:defRPr/>
            </a:pPr>
            <a:endParaRPr lang="hu-HU" sz="1800" dirty="0">
              <a:cs typeface="Arial" pitchFamily="34" charset="0"/>
            </a:endParaRPr>
          </a:p>
        </p:txBody>
      </p:sp>
      <p:sp>
        <p:nvSpPr>
          <p:cNvPr id="25604" name="Foliennummernplatzhalter 3">
            <a:extLst>
              <a:ext uri="{FF2B5EF4-FFF2-40B4-BE49-F238E27FC236}">
                <a16:creationId xmlns:a16="http://schemas.microsoft.com/office/drawing/2014/main" id="{14BBB696-6A7F-4839-B8F2-DB16BAE865B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DC550F02-77E3-455D-8EF0-A359DDC40ABC}" type="slidenum">
              <a:rPr lang="hu-HU" altLang="hu-HU">
                <a:solidFill>
                  <a:srgbClr val="898989"/>
                </a:solidFill>
              </a:rPr>
              <a:pPr>
                <a:lnSpc>
                  <a:spcPts val="600"/>
                </a:lnSpc>
              </a:pPr>
              <a:t>20</a:t>
            </a:fld>
            <a:endParaRPr lang="hu-HU" altLang="hu-HU">
              <a:solidFill>
                <a:srgbClr val="898989"/>
              </a:solidFill>
            </a:endParaRPr>
          </a:p>
        </p:txBody>
      </p:sp>
    </p:spTree>
    <p:extLst>
      <p:ext uri="{BB962C8B-B14F-4D97-AF65-F5344CB8AC3E}">
        <p14:creationId xmlns:p14="http://schemas.microsoft.com/office/powerpoint/2010/main" val="295514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721574F1-1A9C-4BE6-A067-F0C05AAD1B12}"/>
              </a:ext>
            </a:extLst>
          </p:cNvPr>
          <p:cNvSpPr>
            <a:spLocks noGrp="1"/>
          </p:cNvSpPr>
          <p:nvPr>
            <p:ph type="title"/>
          </p:nvPr>
        </p:nvSpPr>
        <p:spPr/>
        <p:txBody>
          <a:bodyPr/>
          <a:lstStyle/>
          <a:p>
            <a:pPr algn="ctr" eaLnBrk="1" hangingPunct="1"/>
            <a:r>
              <a:rPr lang="hu-HU" altLang="hu-HU"/>
              <a:t>Az elhatárolás esetei és módjai</a:t>
            </a:r>
          </a:p>
        </p:txBody>
      </p:sp>
      <p:sp>
        <p:nvSpPr>
          <p:cNvPr id="3" name="Inhaltsplatzhalter 2">
            <a:extLst>
              <a:ext uri="{FF2B5EF4-FFF2-40B4-BE49-F238E27FC236}">
                <a16:creationId xmlns:a16="http://schemas.microsoft.com/office/drawing/2014/main" id="{B29EF288-D9DC-4D90-9A2E-04B1328352B6}"/>
              </a:ext>
            </a:extLst>
          </p:cNvPr>
          <p:cNvSpPr>
            <a:spLocks noGrp="1"/>
          </p:cNvSpPr>
          <p:nvPr>
            <p:ph idx="1"/>
          </p:nvPr>
        </p:nvSpPr>
        <p:spPr/>
        <p:txBody>
          <a:bodyPr rtlCol="0">
            <a:noAutofit/>
          </a:bodyPr>
          <a:lstStyle/>
          <a:p>
            <a:pPr algn="ctr">
              <a:spcAft>
                <a:spcPts val="0"/>
              </a:spcAft>
              <a:defRPr/>
            </a:pPr>
            <a:r>
              <a:rPr lang="hu-HU" sz="1800" dirty="0"/>
              <a:t>Földmunkák végzésekor munkaárok, és munkagödör esetén:</a:t>
            </a:r>
          </a:p>
          <a:p>
            <a:pPr>
              <a:spcAft>
                <a:spcPts val="0"/>
              </a:spcAft>
              <a:defRPr/>
            </a:pPr>
            <a:endParaRPr lang="hu-HU" sz="1800" u="sng" dirty="0"/>
          </a:p>
          <a:p>
            <a:pPr marL="0" lvl="1" indent="1191">
              <a:spcAft>
                <a:spcPts val="0"/>
              </a:spcAft>
              <a:buNone/>
              <a:defRPr/>
            </a:pPr>
            <a:r>
              <a:rPr lang="hu-HU" sz="1800" dirty="0"/>
              <a:t>Lakott területen kívül: 0,25 m alatti mélység esetén jelzőkorlát</a:t>
            </a:r>
          </a:p>
          <a:p>
            <a:pPr lvl="1">
              <a:spcAft>
                <a:spcPts val="0"/>
              </a:spcAft>
              <a:buNone/>
              <a:defRPr/>
            </a:pPr>
            <a:endParaRPr lang="hu-HU" sz="1800" dirty="0"/>
          </a:p>
          <a:p>
            <a:pPr marL="0" lvl="1" indent="1191">
              <a:spcAft>
                <a:spcPts val="0"/>
              </a:spcAft>
              <a:buNone/>
              <a:defRPr/>
            </a:pPr>
            <a:r>
              <a:rPr lang="hu-HU" sz="1800" dirty="0"/>
              <a:t>Lakott területen belül: 0,25-1,25 m között jelzőkorlát és 1,25 m mélység alatt védőkorlát biztosítása.</a:t>
            </a:r>
          </a:p>
          <a:p>
            <a:pPr lvl="1">
              <a:spcAft>
                <a:spcPts val="0"/>
              </a:spcAft>
              <a:buNone/>
              <a:defRPr/>
            </a:pPr>
            <a:endParaRPr lang="hu-HU" sz="1800" dirty="0"/>
          </a:p>
          <a:p>
            <a:pPr marL="0" lvl="1" indent="1191">
              <a:spcAft>
                <a:spcPts val="0"/>
              </a:spcAft>
              <a:buNone/>
              <a:defRPr/>
            </a:pPr>
            <a:r>
              <a:rPr lang="hu-HU" sz="1800" dirty="0"/>
              <a:t>Hídszerű átjáróknál 1 m meghaladó mélység esetén szintén védőkorlát biztosítása kötelező</a:t>
            </a:r>
          </a:p>
        </p:txBody>
      </p:sp>
      <p:sp>
        <p:nvSpPr>
          <p:cNvPr id="26628" name="Foliennummernplatzhalter 3">
            <a:extLst>
              <a:ext uri="{FF2B5EF4-FFF2-40B4-BE49-F238E27FC236}">
                <a16:creationId xmlns:a16="http://schemas.microsoft.com/office/drawing/2014/main" id="{8056310E-CB08-4362-AB20-2D7CE3D25DD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9C21A362-22E0-46B3-9DB7-91177CAAF613}" type="slidenum">
              <a:rPr lang="hu-HU" altLang="hu-HU">
                <a:solidFill>
                  <a:srgbClr val="898989"/>
                </a:solidFill>
              </a:rPr>
              <a:pPr>
                <a:lnSpc>
                  <a:spcPts val="600"/>
                </a:lnSpc>
              </a:pPr>
              <a:t>21</a:t>
            </a:fld>
            <a:endParaRPr lang="hu-HU" altLang="hu-HU">
              <a:solidFill>
                <a:srgbClr val="898989"/>
              </a:solidFill>
            </a:endParaRPr>
          </a:p>
        </p:txBody>
      </p:sp>
    </p:spTree>
    <p:extLst>
      <p:ext uri="{BB962C8B-B14F-4D97-AF65-F5344CB8AC3E}">
        <p14:creationId xmlns:p14="http://schemas.microsoft.com/office/powerpoint/2010/main" val="5501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2EAB0716-00C3-4988-A4E1-F001937C5D88}"/>
              </a:ext>
            </a:extLst>
          </p:cNvPr>
          <p:cNvSpPr>
            <a:spLocks noGrp="1"/>
          </p:cNvSpPr>
          <p:nvPr>
            <p:ph type="title"/>
          </p:nvPr>
        </p:nvSpPr>
        <p:spPr/>
        <p:txBody>
          <a:bodyPr/>
          <a:lstStyle/>
          <a:p>
            <a:pPr algn="ctr" eaLnBrk="1" hangingPunct="1"/>
            <a:endParaRPr lang="hu-HU" altLang="hu-HU"/>
          </a:p>
        </p:txBody>
      </p:sp>
      <p:sp>
        <p:nvSpPr>
          <p:cNvPr id="27651" name="Inhaltsplatzhalter 2">
            <a:extLst>
              <a:ext uri="{FF2B5EF4-FFF2-40B4-BE49-F238E27FC236}">
                <a16:creationId xmlns:a16="http://schemas.microsoft.com/office/drawing/2014/main" id="{539F5142-6C29-4F19-BA32-49CAC4180BB2}"/>
              </a:ext>
            </a:extLst>
          </p:cNvPr>
          <p:cNvSpPr>
            <a:spLocks noGrp="1"/>
          </p:cNvSpPr>
          <p:nvPr>
            <p:ph idx="1"/>
          </p:nvPr>
        </p:nvSpPr>
        <p:spPr>
          <a:xfrm>
            <a:off x="1600200" y="857250"/>
            <a:ext cx="5943600" cy="3371850"/>
          </a:xfrm>
        </p:spPr>
        <p:txBody>
          <a:bodyPr/>
          <a:lstStyle/>
          <a:p>
            <a:pPr marL="741760" lvl="1" indent="0">
              <a:buNone/>
            </a:pPr>
            <a:r>
              <a:rPr lang="hu-HU" altLang="hu-HU"/>
              <a:t>Jelzőkorlát				Védőkorlát</a:t>
            </a:r>
          </a:p>
        </p:txBody>
      </p:sp>
      <p:sp>
        <p:nvSpPr>
          <p:cNvPr id="27652" name="Foliennummernplatzhalter 3">
            <a:extLst>
              <a:ext uri="{FF2B5EF4-FFF2-40B4-BE49-F238E27FC236}">
                <a16:creationId xmlns:a16="http://schemas.microsoft.com/office/drawing/2014/main" id="{A3162A4D-A56C-4AE9-B6F3-DE364647863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2753B2F7-ADC0-4F80-A8AF-DA2AD3F974BD}" type="slidenum">
              <a:rPr lang="hu-HU" altLang="hu-HU">
                <a:solidFill>
                  <a:srgbClr val="898989"/>
                </a:solidFill>
              </a:rPr>
              <a:pPr>
                <a:lnSpc>
                  <a:spcPts val="600"/>
                </a:lnSpc>
              </a:pPr>
              <a:t>22</a:t>
            </a:fld>
            <a:endParaRPr lang="hu-HU" altLang="hu-HU">
              <a:solidFill>
                <a:srgbClr val="898989"/>
              </a:solidFill>
            </a:endParaRPr>
          </a:p>
        </p:txBody>
      </p:sp>
      <p:pic>
        <p:nvPicPr>
          <p:cNvPr id="27653" name="Tartalom helye 3" descr="DSCF6004.JPG">
            <a:extLst>
              <a:ext uri="{FF2B5EF4-FFF2-40B4-BE49-F238E27FC236}">
                <a16:creationId xmlns:a16="http://schemas.microsoft.com/office/drawing/2014/main" id="{CEB0C824-0BB4-442C-B311-B6E8851879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314450"/>
            <a:ext cx="190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PA150033">
            <a:extLst>
              <a:ext uri="{FF2B5EF4-FFF2-40B4-BE49-F238E27FC236}">
                <a16:creationId xmlns:a16="http://schemas.microsoft.com/office/drawing/2014/main" id="{DC6108A5-1551-4184-ADA1-9AD2BDD49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522" t="-253"/>
          <a:stretch>
            <a:fillRect/>
          </a:stretch>
        </p:blipFill>
        <p:spPr bwMode="auto">
          <a:xfrm>
            <a:off x="5257800" y="1200150"/>
            <a:ext cx="18621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16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DF0AB-451C-4184-9669-936308DEA748}"/>
              </a:ext>
            </a:extLst>
          </p:cNvPr>
          <p:cNvSpPr>
            <a:spLocks noGrp="1"/>
          </p:cNvSpPr>
          <p:nvPr>
            <p:ph type="ctrTitle"/>
          </p:nvPr>
        </p:nvSpPr>
        <p:spPr>
          <a:xfrm>
            <a:off x="1981200" y="2152650"/>
            <a:ext cx="5029200" cy="885825"/>
          </a:xfrm>
        </p:spPr>
        <p:txBody>
          <a:bodyPr rtlCol="0">
            <a:noAutofit/>
          </a:bodyPr>
          <a:lstStyle/>
          <a:p>
            <a:pPr algn="ctr">
              <a:defRPr/>
            </a:pPr>
            <a:r>
              <a:rPr lang="hu-HU" sz="2400" dirty="0">
                <a:solidFill>
                  <a:schemeClr val="tx1"/>
                </a:solidFill>
                <a:latin typeface="+mn-lt"/>
              </a:rPr>
              <a:t>A saját munkavállalók védelmén túl</a:t>
            </a:r>
            <a:br>
              <a:rPr lang="hu-HU" sz="2400" dirty="0">
                <a:solidFill>
                  <a:schemeClr val="tx1"/>
                </a:solidFill>
                <a:latin typeface="+mn-lt"/>
              </a:rPr>
            </a:br>
            <a:br>
              <a:rPr lang="hu-HU" sz="2400" dirty="0">
                <a:solidFill>
                  <a:schemeClr val="tx1"/>
                </a:solidFill>
                <a:latin typeface="+mn-lt"/>
              </a:rPr>
            </a:br>
            <a:r>
              <a:rPr lang="hu-HU" sz="2400" dirty="0">
                <a:solidFill>
                  <a:schemeClr val="tx1"/>
                </a:solidFill>
                <a:latin typeface="+mn-lt"/>
              </a:rPr>
              <a:t> </a:t>
            </a:r>
            <a:r>
              <a:rPr lang="hu-HU" sz="2700" dirty="0">
                <a:latin typeface="+mn-lt"/>
              </a:rPr>
              <a:t>fontos a munkavégzés hatókörében tartózkodók védelme is! </a:t>
            </a:r>
            <a:br>
              <a:rPr lang="hu-HU" dirty="0"/>
            </a:br>
            <a:endParaRPr lang="hu-HU" dirty="0"/>
          </a:p>
        </p:txBody>
      </p:sp>
      <p:sp>
        <p:nvSpPr>
          <p:cNvPr id="28675" name="Untertitel 2">
            <a:extLst>
              <a:ext uri="{FF2B5EF4-FFF2-40B4-BE49-F238E27FC236}">
                <a16:creationId xmlns:a16="http://schemas.microsoft.com/office/drawing/2014/main" id="{C6131567-B67A-4FA4-B460-F10EDF2EB205}"/>
              </a:ext>
            </a:extLst>
          </p:cNvPr>
          <p:cNvSpPr>
            <a:spLocks noGrp="1"/>
          </p:cNvSpPr>
          <p:nvPr>
            <p:ph type="subTitle" idx="1"/>
          </p:nvPr>
        </p:nvSpPr>
        <p:spPr/>
        <p:txBody>
          <a:bodyPr/>
          <a:lstStyle/>
          <a:p>
            <a:pPr eaLnBrk="1" hangingPunct="1"/>
            <a:endParaRPr lang="hu-HU" altLang="hu-HU"/>
          </a:p>
        </p:txBody>
      </p:sp>
    </p:spTree>
    <p:extLst>
      <p:ext uri="{BB962C8B-B14F-4D97-AF65-F5344CB8AC3E}">
        <p14:creationId xmlns:p14="http://schemas.microsoft.com/office/powerpoint/2010/main" val="269596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41C94A41-12FC-472E-B1DE-A8520B441191}"/>
              </a:ext>
            </a:extLst>
          </p:cNvPr>
          <p:cNvSpPr>
            <a:spLocks noGrp="1"/>
          </p:cNvSpPr>
          <p:nvPr>
            <p:ph type="title"/>
          </p:nvPr>
        </p:nvSpPr>
        <p:spPr/>
        <p:txBody>
          <a:bodyPr/>
          <a:lstStyle/>
          <a:p>
            <a:pPr algn="ctr" eaLnBrk="1" hangingPunct="1"/>
            <a:r>
              <a:rPr lang="hu-HU" altLang="hu-HU"/>
              <a:t>Mi lehet a hiba?? </a:t>
            </a:r>
            <a:br>
              <a:rPr lang="hu-HU" altLang="hu-HU"/>
            </a:br>
            <a:endParaRPr lang="hu-HU" altLang="hu-HU"/>
          </a:p>
        </p:txBody>
      </p:sp>
      <p:sp>
        <p:nvSpPr>
          <p:cNvPr id="3" name="Inhaltsplatzhalter 2">
            <a:extLst>
              <a:ext uri="{FF2B5EF4-FFF2-40B4-BE49-F238E27FC236}">
                <a16:creationId xmlns:a16="http://schemas.microsoft.com/office/drawing/2014/main" id="{7F0DC920-F373-4E82-AA76-ED41AEBF778E}"/>
              </a:ext>
            </a:extLst>
          </p:cNvPr>
          <p:cNvSpPr>
            <a:spLocks noGrp="1"/>
          </p:cNvSpPr>
          <p:nvPr>
            <p:ph idx="1"/>
          </p:nvPr>
        </p:nvSpPr>
        <p:spPr>
          <a:xfrm>
            <a:off x="1600200" y="1066800"/>
            <a:ext cx="5943600" cy="3371850"/>
          </a:xfrm>
        </p:spPr>
        <p:txBody>
          <a:bodyPr/>
          <a:lstStyle/>
          <a:p>
            <a:pPr marL="3364706"/>
            <a:r>
              <a:rPr lang="hu-HU" altLang="hu-HU"/>
              <a:t>Dúcolás, vagy rézsű hiánya.</a:t>
            </a:r>
          </a:p>
          <a:p>
            <a:pPr marL="3364706"/>
            <a:endParaRPr lang="hu-HU" altLang="hu-HU"/>
          </a:p>
          <a:p>
            <a:pPr marL="3364706"/>
            <a:r>
              <a:rPr lang="hu-HU" altLang="hu-HU"/>
              <a:t>Kitermelt föld nem megfelelő deponálása.</a:t>
            </a:r>
          </a:p>
          <a:p>
            <a:pPr marL="3364706"/>
            <a:endParaRPr lang="hu-HU" altLang="hu-HU"/>
          </a:p>
          <a:p>
            <a:pPr marL="3364706"/>
            <a:r>
              <a:rPr lang="hu-HU" altLang="hu-HU"/>
              <a:t>Munkaterület  nem megfelelő elkerítése (jelzőkorlát hiánya.)</a:t>
            </a:r>
          </a:p>
          <a:p>
            <a:pPr marL="3364706"/>
            <a:endParaRPr lang="hu-HU" altLang="hu-HU"/>
          </a:p>
          <a:p>
            <a:pPr marL="3364706"/>
            <a:r>
              <a:rPr lang="hu-HU" altLang="hu-HU"/>
              <a:t>50 cm padka hiánya.</a:t>
            </a:r>
          </a:p>
          <a:p>
            <a:pPr marL="3364706"/>
            <a:endParaRPr lang="hu-HU" altLang="hu-HU"/>
          </a:p>
          <a:p>
            <a:pPr marL="3364706"/>
            <a:r>
              <a:rPr lang="hu-HU" altLang="hu-HU"/>
              <a:t>Lehet, még sisakot sem visel</a:t>
            </a:r>
            <a:r>
              <a:rPr lang="hu-HU" altLang="hu-HU">
                <a:sym typeface="Wingdings" panose="05000000000000000000" pitchFamily="2" charset="2"/>
              </a:rPr>
              <a:t> (de ez még felvetésnek is rossz)</a:t>
            </a:r>
            <a:endParaRPr lang="hu-HU" altLang="hu-HU"/>
          </a:p>
          <a:p>
            <a:pPr lvl="1" eaLnBrk="1" hangingPunct="1"/>
            <a:endParaRPr lang="hu-HU" altLang="hu-HU"/>
          </a:p>
        </p:txBody>
      </p:sp>
      <p:sp>
        <p:nvSpPr>
          <p:cNvPr id="29700" name="Foliennummernplatzhalter 3">
            <a:extLst>
              <a:ext uri="{FF2B5EF4-FFF2-40B4-BE49-F238E27FC236}">
                <a16:creationId xmlns:a16="http://schemas.microsoft.com/office/drawing/2014/main" id="{AB0C2586-BE83-43C6-A790-9A0E053517A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CBB79C6E-4296-42F7-A848-8773CB354CCD}" type="slidenum">
              <a:rPr lang="hu-HU" altLang="hu-HU">
                <a:solidFill>
                  <a:srgbClr val="898989"/>
                </a:solidFill>
              </a:rPr>
              <a:pPr>
                <a:lnSpc>
                  <a:spcPts val="600"/>
                </a:lnSpc>
              </a:pPr>
              <a:t>24</a:t>
            </a:fld>
            <a:endParaRPr lang="hu-HU" altLang="hu-HU">
              <a:solidFill>
                <a:srgbClr val="898989"/>
              </a:solidFill>
            </a:endParaRPr>
          </a:p>
        </p:txBody>
      </p:sp>
      <p:pic>
        <p:nvPicPr>
          <p:cNvPr id="29701" name="Picture 2" descr="F:\Gázos képek VG\Gázos képek\04270015.JPG">
            <a:extLst>
              <a:ext uri="{FF2B5EF4-FFF2-40B4-BE49-F238E27FC236}">
                <a16:creationId xmlns:a16="http://schemas.microsoft.com/office/drawing/2014/main" id="{962C947B-CD74-4245-BC47-58B765DCC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123950"/>
            <a:ext cx="3053954"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76449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ildiko.domotor\Documents\oktatás\2010\Képek\2008.01.15 Endresz Gy 026.jpg">
            <a:extLst>
              <a:ext uri="{FF2B5EF4-FFF2-40B4-BE49-F238E27FC236}">
                <a16:creationId xmlns:a16="http://schemas.microsoft.com/office/drawing/2014/main" id="{0D3FD588-F5B8-4341-9FDB-752427FD8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09650"/>
            <a:ext cx="3268266" cy="34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el 1">
            <a:extLst>
              <a:ext uri="{FF2B5EF4-FFF2-40B4-BE49-F238E27FC236}">
                <a16:creationId xmlns:a16="http://schemas.microsoft.com/office/drawing/2014/main" id="{B816E991-ABFD-4532-942F-1F3C74C3A0B2}"/>
              </a:ext>
            </a:extLst>
          </p:cNvPr>
          <p:cNvSpPr>
            <a:spLocks noGrp="1"/>
          </p:cNvSpPr>
          <p:nvPr>
            <p:ph type="title"/>
          </p:nvPr>
        </p:nvSpPr>
        <p:spPr/>
        <p:txBody>
          <a:bodyPr/>
          <a:lstStyle/>
          <a:p>
            <a:pPr algn="ctr" eaLnBrk="1" hangingPunct="1"/>
            <a:r>
              <a:rPr lang="hu-HU" altLang="hu-HU" sz="1800"/>
              <a:t>Földmunkavégzés, és üzemzavar elhárítás…. Hol a hiba?</a:t>
            </a:r>
          </a:p>
        </p:txBody>
      </p:sp>
      <p:sp>
        <p:nvSpPr>
          <p:cNvPr id="2" name="Inhaltsplatzhalter 2">
            <a:extLst>
              <a:ext uri="{FF2B5EF4-FFF2-40B4-BE49-F238E27FC236}">
                <a16:creationId xmlns:a16="http://schemas.microsoft.com/office/drawing/2014/main" id="{DB3AEF9D-54CF-4CD7-ADF1-AA623541AB33}"/>
              </a:ext>
            </a:extLst>
          </p:cNvPr>
          <p:cNvSpPr>
            <a:spLocks noGrp="1"/>
          </p:cNvSpPr>
          <p:nvPr>
            <p:ph idx="1"/>
          </p:nvPr>
        </p:nvSpPr>
        <p:spPr>
          <a:xfrm>
            <a:off x="1600200" y="1314450"/>
            <a:ext cx="2400300" cy="1447800"/>
          </a:xfrm>
        </p:spPr>
        <p:txBody>
          <a:bodyPr/>
          <a:lstStyle/>
          <a:p>
            <a:pPr eaLnBrk="1" hangingPunct="1"/>
            <a:r>
              <a:rPr lang="hu-HU" altLang="hu-HU">
                <a:solidFill>
                  <a:srgbClr val="92D050"/>
                </a:solidFill>
              </a:rPr>
              <a:t>Dúcolás, vagy rézsű hiánya.</a:t>
            </a:r>
          </a:p>
          <a:p>
            <a:pPr eaLnBrk="1" hangingPunct="1"/>
            <a:endParaRPr lang="hu-HU" altLang="hu-HU">
              <a:solidFill>
                <a:srgbClr val="92D050"/>
              </a:solidFill>
            </a:endParaRPr>
          </a:p>
          <a:p>
            <a:pPr eaLnBrk="1" hangingPunct="1"/>
            <a:r>
              <a:rPr lang="hu-HU" altLang="hu-HU">
                <a:solidFill>
                  <a:srgbClr val="92D050"/>
                </a:solidFill>
              </a:rPr>
              <a:t>Vezeték közelében végzett gépi földmunka.</a:t>
            </a:r>
          </a:p>
          <a:p>
            <a:pPr eaLnBrk="1" hangingPunct="1"/>
            <a:endParaRPr lang="hu-HU" altLang="hu-HU">
              <a:solidFill>
                <a:srgbClr val="92D050"/>
              </a:solidFill>
            </a:endParaRPr>
          </a:p>
          <a:p>
            <a:pPr eaLnBrk="1" hangingPunct="1"/>
            <a:r>
              <a:rPr lang="hu-HU" altLang="hu-HU">
                <a:solidFill>
                  <a:srgbClr val="92D050"/>
                </a:solidFill>
              </a:rPr>
              <a:t>Kitermelt föld nem megfelelő deponálása.</a:t>
            </a:r>
          </a:p>
          <a:p>
            <a:pPr lvl="1" eaLnBrk="1" hangingPunct="1">
              <a:buFont typeface="Wingdings" panose="05000000000000000000" pitchFamily="2" charset="2"/>
              <a:buNone/>
            </a:pPr>
            <a:endParaRPr lang="hu-HU" altLang="hu-HU"/>
          </a:p>
        </p:txBody>
      </p:sp>
      <p:sp>
        <p:nvSpPr>
          <p:cNvPr id="30725" name="Foliennummernplatzhalter 3">
            <a:extLst>
              <a:ext uri="{FF2B5EF4-FFF2-40B4-BE49-F238E27FC236}">
                <a16:creationId xmlns:a16="http://schemas.microsoft.com/office/drawing/2014/main" id="{6D741A05-3509-4D50-82E2-8F7FD139B08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99B034BA-8E2B-4C7B-ADD5-206926E4F496}" type="slidenum">
              <a:rPr lang="hu-HU" altLang="hu-HU">
                <a:solidFill>
                  <a:srgbClr val="898989"/>
                </a:solidFill>
              </a:rPr>
              <a:pPr>
                <a:lnSpc>
                  <a:spcPts val="600"/>
                </a:lnSpc>
              </a:pPr>
              <a:t>25</a:t>
            </a:fld>
            <a:endParaRPr lang="hu-HU" altLang="hu-HU">
              <a:solidFill>
                <a:srgbClr val="898989"/>
              </a:solidFill>
            </a:endParaRPr>
          </a:p>
        </p:txBody>
      </p:sp>
      <p:pic>
        <p:nvPicPr>
          <p:cNvPr id="30726" name="Picture 2" descr="C:\Users\ildiko.domotor\Documents\oktatás\2010\Képek\2008.01.15 Endresz Gy 035.jpg">
            <a:extLst>
              <a:ext uri="{FF2B5EF4-FFF2-40B4-BE49-F238E27FC236}">
                <a16:creationId xmlns:a16="http://schemas.microsoft.com/office/drawing/2014/main" id="{763D0FF4-E834-43E6-BFA5-584201C48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1" y="1009650"/>
            <a:ext cx="2946797" cy="34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06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3A8BA2E4-D0F6-43C6-94E0-81EBF9C2F613}"/>
              </a:ext>
            </a:extLst>
          </p:cNvPr>
          <p:cNvSpPr>
            <a:spLocks noGrp="1"/>
          </p:cNvSpPr>
          <p:nvPr>
            <p:ph type="title"/>
          </p:nvPr>
        </p:nvSpPr>
        <p:spPr/>
        <p:txBody>
          <a:bodyPr/>
          <a:lstStyle/>
          <a:p>
            <a:pPr eaLnBrk="1" hangingPunct="1"/>
            <a:r>
              <a:rPr lang="hu-HU" altLang="hu-HU"/>
              <a:t>A szándék már megvolt, de nem az igazi…</a:t>
            </a:r>
          </a:p>
        </p:txBody>
      </p:sp>
      <p:sp>
        <p:nvSpPr>
          <p:cNvPr id="3" name="Inhaltsplatzhalter 2">
            <a:extLst>
              <a:ext uri="{FF2B5EF4-FFF2-40B4-BE49-F238E27FC236}">
                <a16:creationId xmlns:a16="http://schemas.microsoft.com/office/drawing/2014/main" id="{CE7777D2-A773-41D2-A9F3-1656CBB8DFC8}"/>
              </a:ext>
            </a:extLst>
          </p:cNvPr>
          <p:cNvSpPr>
            <a:spLocks noGrp="1"/>
          </p:cNvSpPr>
          <p:nvPr>
            <p:ph idx="1"/>
          </p:nvPr>
        </p:nvSpPr>
        <p:spPr>
          <a:xfrm>
            <a:off x="4419600" y="1066800"/>
            <a:ext cx="3276600" cy="3162300"/>
          </a:xfrm>
        </p:spPr>
        <p:txBody>
          <a:bodyPr/>
          <a:lstStyle/>
          <a:p>
            <a:pPr eaLnBrk="1" hangingPunct="1"/>
            <a:r>
              <a:rPr lang="hu-HU" altLang="hu-HU" sz="1800" b="1"/>
              <a:t>De ez még mindig nem szabályos dúcolás.</a:t>
            </a:r>
            <a:r>
              <a:rPr lang="hu-HU" altLang="hu-HU" sz="1800"/>
              <a:t> </a:t>
            </a:r>
          </a:p>
          <a:p>
            <a:pPr eaLnBrk="1" hangingPunct="1"/>
            <a:r>
              <a:rPr lang="hu-HU" altLang="hu-HU" sz="1800"/>
              <a:t>(Valami van, de nem az igazi</a:t>
            </a:r>
            <a:r>
              <a:rPr lang="hu-HU" altLang="hu-HU" sz="1800">
                <a:sym typeface="Wingdings" panose="05000000000000000000" pitchFamily="2" charset="2"/>
              </a:rPr>
              <a:t>)</a:t>
            </a:r>
            <a:endParaRPr lang="hu-HU" altLang="hu-HU" sz="1800"/>
          </a:p>
          <a:p>
            <a:pPr eaLnBrk="1" hangingPunct="1"/>
            <a:endParaRPr lang="hu-HU" altLang="hu-HU" sz="1800"/>
          </a:p>
          <a:p>
            <a:pPr eaLnBrk="1" hangingPunct="1"/>
            <a:r>
              <a:rPr lang="hu-HU" altLang="hu-HU" sz="1800"/>
              <a:t>Mivel nincs talajmechanikai vizsgálat, így vízszintes kiosztású , nem hézagos dúcolás a szabályos.</a:t>
            </a:r>
          </a:p>
        </p:txBody>
      </p:sp>
      <p:sp>
        <p:nvSpPr>
          <p:cNvPr id="31748" name="Foliennummernplatzhalter 3">
            <a:extLst>
              <a:ext uri="{FF2B5EF4-FFF2-40B4-BE49-F238E27FC236}">
                <a16:creationId xmlns:a16="http://schemas.microsoft.com/office/drawing/2014/main" id="{D6EA3538-5546-4CCB-AD3D-E49F3098220F}"/>
              </a:ext>
            </a:extLst>
          </p:cNvPr>
          <p:cNvSpPr>
            <a:spLocks noGrp="1" noChangeArrowheads="1"/>
          </p:cNvSpPr>
          <p:nvPr>
            <p:ph type="sldNum" sz="quarter" idx="11"/>
          </p:nvPr>
        </p:nvSpPr>
        <p:spPr bwMode="auto">
          <a:xfrm>
            <a:off x="1600200" y="4802982"/>
            <a:ext cx="228600" cy="207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A81F1221-F459-4BC3-B3B6-344FE27EEC4F}" type="slidenum">
              <a:rPr lang="hu-HU" altLang="hu-HU" sz="525">
                <a:solidFill>
                  <a:srgbClr val="898989"/>
                </a:solidFill>
              </a:rPr>
              <a:pPr>
                <a:lnSpc>
                  <a:spcPts val="600"/>
                </a:lnSpc>
              </a:pPr>
              <a:t>26</a:t>
            </a:fld>
            <a:endParaRPr lang="hu-HU" altLang="hu-HU" sz="525">
              <a:solidFill>
                <a:srgbClr val="898989"/>
              </a:solidFill>
            </a:endParaRPr>
          </a:p>
        </p:txBody>
      </p:sp>
      <p:pic>
        <p:nvPicPr>
          <p:cNvPr id="31749" name="Picture 2" descr="C:\Users\ildiko.domotor\Documents\oktatás\2010\Képek\SDC13389.JPG">
            <a:extLst>
              <a:ext uri="{FF2B5EF4-FFF2-40B4-BE49-F238E27FC236}">
                <a16:creationId xmlns:a16="http://schemas.microsoft.com/office/drawing/2014/main" id="{E704ADAF-AD65-406B-9C56-DAE959271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009650"/>
            <a:ext cx="24431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451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1C0D249-9B25-4116-A5EF-57D3494995C1}"/>
              </a:ext>
            </a:extLst>
          </p:cNvPr>
          <p:cNvSpPr>
            <a:spLocks noGrp="1"/>
          </p:cNvSpPr>
          <p:nvPr>
            <p:ph type="title"/>
          </p:nvPr>
        </p:nvSpPr>
        <p:spPr/>
        <p:txBody>
          <a:bodyPr/>
          <a:lstStyle/>
          <a:p>
            <a:pPr eaLnBrk="1" hangingPunct="1"/>
            <a:r>
              <a:rPr lang="hu-HU" altLang="hu-HU"/>
              <a:t>Hibák?</a:t>
            </a:r>
          </a:p>
        </p:txBody>
      </p:sp>
      <p:sp>
        <p:nvSpPr>
          <p:cNvPr id="3" name="Inhaltsplatzhalter 2">
            <a:extLst>
              <a:ext uri="{FF2B5EF4-FFF2-40B4-BE49-F238E27FC236}">
                <a16:creationId xmlns:a16="http://schemas.microsoft.com/office/drawing/2014/main" id="{9F988FCB-C599-4E34-A7FB-3E4D5AE44C8C}"/>
              </a:ext>
            </a:extLst>
          </p:cNvPr>
          <p:cNvSpPr>
            <a:spLocks noGrp="1"/>
          </p:cNvSpPr>
          <p:nvPr>
            <p:ph idx="1"/>
          </p:nvPr>
        </p:nvSpPr>
        <p:spPr>
          <a:xfrm>
            <a:off x="4762500" y="1085850"/>
            <a:ext cx="2743200" cy="3162300"/>
          </a:xfrm>
        </p:spPr>
        <p:txBody>
          <a:bodyPr/>
          <a:lstStyle/>
          <a:p>
            <a:pPr eaLnBrk="1" hangingPunct="1"/>
            <a:endParaRPr lang="hu-HU" altLang="hu-HU"/>
          </a:p>
          <a:p>
            <a:pPr eaLnBrk="1" hangingPunct="1"/>
            <a:endParaRPr lang="hu-HU" altLang="hu-HU"/>
          </a:p>
          <a:p>
            <a:pPr eaLnBrk="1" hangingPunct="1"/>
            <a:r>
              <a:rPr lang="hu-HU" altLang="hu-HU"/>
              <a:t>Dúcolás nem megfelelő kialakítása.</a:t>
            </a:r>
          </a:p>
          <a:p>
            <a:pPr eaLnBrk="1" hangingPunct="1"/>
            <a:endParaRPr lang="hu-HU" altLang="hu-HU"/>
          </a:p>
          <a:p>
            <a:pPr eaLnBrk="1" hangingPunct="1"/>
            <a:r>
              <a:rPr lang="hu-HU" altLang="hu-HU"/>
              <a:t>Munkaterület  nem megfelelő elkerítése.</a:t>
            </a:r>
          </a:p>
          <a:p>
            <a:pPr eaLnBrk="1" hangingPunct="1"/>
            <a:endParaRPr lang="hu-HU" altLang="hu-HU"/>
          </a:p>
          <a:p>
            <a:pPr eaLnBrk="1" hangingPunct="1"/>
            <a:r>
              <a:rPr lang="hu-HU" altLang="hu-HU"/>
              <a:t>Vajon a dinamikus terhelést figyelembe vették?</a:t>
            </a:r>
          </a:p>
        </p:txBody>
      </p:sp>
      <p:sp>
        <p:nvSpPr>
          <p:cNvPr id="32772" name="Foliennummernplatzhalter 3">
            <a:extLst>
              <a:ext uri="{FF2B5EF4-FFF2-40B4-BE49-F238E27FC236}">
                <a16:creationId xmlns:a16="http://schemas.microsoft.com/office/drawing/2014/main" id="{B781BC27-85C9-4A24-9691-09E5A0BA5180}"/>
              </a:ext>
            </a:extLst>
          </p:cNvPr>
          <p:cNvSpPr>
            <a:spLocks noGrp="1" noChangeArrowheads="1"/>
          </p:cNvSpPr>
          <p:nvPr>
            <p:ph type="sldNum" sz="quarter" idx="11"/>
          </p:nvPr>
        </p:nvSpPr>
        <p:spPr bwMode="auto">
          <a:xfrm>
            <a:off x="1600200" y="4802982"/>
            <a:ext cx="228600" cy="207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8D9CCE81-4EBE-41A0-81E9-E3AD78F92D6E}" type="slidenum">
              <a:rPr lang="hu-HU" altLang="hu-HU" sz="525">
                <a:solidFill>
                  <a:srgbClr val="898989"/>
                </a:solidFill>
              </a:rPr>
              <a:pPr>
                <a:lnSpc>
                  <a:spcPts val="600"/>
                </a:lnSpc>
              </a:pPr>
              <a:t>27</a:t>
            </a:fld>
            <a:endParaRPr lang="hu-HU" altLang="hu-HU" sz="525">
              <a:solidFill>
                <a:srgbClr val="898989"/>
              </a:solidFill>
            </a:endParaRPr>
          </a:p>
        </p:txBody>
      </p:sp>
      <p:pic>
        <p:nvPicPr>
          <p:cNvPr id="32773" name="Picture 2" descr="C:\Users\Banoczkik\Pictures\Szfvár csatorna\06.15\P1030808.JPG">
            <a:extLst>
              <a:ext uri="{FF2B5EF4-FFF2-40B4-BE49-F238E27FC236}">
                <a16:creationId xmlns:a16="http://schemas.microsoft.com/office/drawing/2014/main" id="{C88041E2-CE80-4EFF-A271-5DE7C1C1FE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391" y="781050"/>
            <a:ext cx="3046809"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66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6B013AC3-4686-4176-8EA3-0DA89127BA50}"/>
              </a:ext>
            </a:extLst>
          </p:cNvPr>
          <p:cNvSpPr>
            <a:spLocks noGrp="1"/>
          </p:cNvSpPr>
          <p:nvPr>
            <p:ph type="ctrTitle"/>
          </p:nvPr>
        </p:nvSpPr>
        <p:spPr>
          <a:xfrm>
            <a:off x="2019300" y="1695450"/>
            <a:ext cx="5029200" cy="647700"/>
          </a:xfrm>
        </p:spPr>
        <p:txBody>
          <a:bodyPr/>
          <a:lstStyle/>
          <a:p>
            <a:pPr algn="ctr" eaLnBrk="1" hangingPunct="1"/>
            <a:r>
              <a:rPr lang="hu-HU" altLang="hu-HU"/>
              <a:t>Balesetek elemzése</a:t>
            </a:r>
          </a:p>
        </p:txBody>
      </p:sp>
      <p:sp>
        <p:nvSpPr>
          <p:cNvPr id="33795" name="Untertitel 2">
            <a:extLst>
              <a:ext uri="{FF2B5EF4-FFF2-40B4-BE49-F238E27FC236}">
                <a16:creationId xmlns:a16="http://schemas.microsoft.com/office/drawing/2014/main" id="{6FFE11FE-A6F9-44B9-A334-219A647018E0}"/>
              </a:ext>
            </a:extLst>
          </p:cNvPr>
          <p:cNvSpPr>
            <a:spLocks noGrp="1"/>
          </p:cNvSpPr>
          <p:nvPr>
            <p:ph type="subTitle" idx="1"/>
          </p:nvPr>
        </p:nvSpPr>
        <p:spPr/>
        <p:txBody>
          <a:bodyPr/>
          <a:lstStyle/>
          <a:p>
            <a:pPr eaLnBrk="1" hangingPunct="1"/>
            <a:endParaRPr lang="hu-HU" altLang="hu-HU"/>
          </a:p>
        </p:txBody>
      </p:sp>
    </p:spTree>
    <p:extLst>
      <p:ext uri="{BB962C8B-B14F-4D97-AF65-F5344CB8AC3E}">
        <p14:creationId xmlns:p14="http://schemas.microsoft.com/office/powerpoint/2010/main" val="231825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10473700-1D84-4AD2-9E53-4F8BC3A09A98}"/>
              </a:ext>
            </a:extLst>
          </p:cNvPr>
          <p:cNvSpPr>
            <a:spLocks noGrp="1"/>
          </p:cNvSpPr>
          <p:nvPr>
            <p:ph type="title"/>
          </p:nvPr>
        </p:nvSpPr>
        <p:spPr>
          <a:xfrm>
            <a:off x="1638300" y="476250"/>
            <a:ext cx="5943600" cy="457200"/>
          </a:xfrm>
        </p:spPr>
        <p:txBody>
          <a:bodyPr/>
          <a:lstStyle/>
          <a:p>
            <a:pPr algn="ctr" eaLnBrk="1" hangingPunct="1"/>
            <a:r>
              <a:rPr lang="hu-HU" altLang="hu-HU" sz="2100"/>
              <a:t>A mélyépítés tipikus balesetei</a:t>
            </a:r>
          </a:p>
        </p:txBody>
      </p:sp>
      <p:sp>
        <p:nvSpPr>
          <p:cNvPr id="3" name="Inhaltsplatzhalter 2">
            <a:extLst>
              <a:ext uri="{FF2B5EF4-FFF2-40B4-BE49-F238E27FC236}">
                <a16:creationId xmlns:a16="http://schemas.microsoft.com/office/drawing/2014/main" id="{C6DBA8BE-0C18-4596-A831-6EB4F5CC735E}"/>
              </a:ext>
            </a:extLst>
          </p:cNvPr>
          <p:cNvSpPr>
            <a:spLocks noGrp="1"/>
          </p:cNvSpPr>
          <p:nvPr>
            <p:ph idx="1"/>
          </p:nvPr>
        </p:nvSpPr>
        <p:spPr>
          <a:xfrm>
            <a:off x="1600200" y="1466850"/>
            <a:ext cx="5943600" cy="3162300"/>
          </a:xfrm>
        </p:spPr>
        <p:txBody>
          <a:bodyPr/>
          <a:lstStyle/>
          <a:p>
            <a:pPr algn="ctr" eaLnBrk="1" hangingPunct="1"/>
            <a:r>
              <a:rPr lang="hu-HU" altLang="hu-HU" sz="2100" b="1"/>
              <a:t>Nem kellően kidúcolt munkaárok, munkagödör</a:t>
            </a:r>
          </a:p>
          <a:p>
            <a:pPr algn="ctr" eaLnBrk="1" hangingPunct="1"/>
            <a:endParaRPr lang="hu-HU" altLang="hu-HU" sz="2100" b="1"/>
          </a:p>
          <a:p>
            <a:pPr algn="ctr" eaLnBrk="1" hangingPunct="1"/>
            <a:r>
              <a:rPr lang="hu-HU" altLang="hu-HU" sz="2100" b="1"/>
              <a:t>Dúcolatlan munkagödör</a:t>
            </a:r>
          </a:p>
          <a:p>
            <a:pPr algn="ctr" eaLnBrk="1" hangingPunct="1"/>
            <a:endParaRPr lang="hu-HU" altLang="hu-HU" sz="2100" b="1"/>
          </a:p>
          <a:p>
            <a:pPr algn="ctr" eaLnBrk="1" hangingPunct="1"/>
            <a:r>
              <a:rPr lang="hu-HU" altLang="hu-HU" sz="2100" b="1"/>
              <a:t>Szakadó lap terhelése</a:t>
            </a:r>
          </a:p>
          <a:p>
            <a:pPr algn="ctr" eaLnBrk="1" hangingPunct="1"/>
            <a:endParaRPr lang="hu-HU" altLang="hu-HU" sz="2100" b="1"/>
          </a:p>
          <a:p>
            <a:pPr algn="ctr" eaLnBrk="1" hangingPunct="1"/>
            <a:r>
              <a:rPr lang="hu-HU" altLang="hu-HU" sz="2100" b="1"/>
              <a:t>Nem feltárt vezetékek, kábelek</a:t>
            </a:r>
          </a:p>
          <a:p>
            <a:pPr algn="ctr" eaLnBrk="1" hangingPunct="1"/>
            <a:endParaRPr lang="hu-HU" altLang="hu-HU" sz="2100" b="1"/>
          </a:p>
          <a:p>
            <a:pPr algn="ctr" eaLnBrk="1" hangingPunct="1"/>
            <a:r>
              <a:rPr lang="hu-HU" altLang="hu-HU" sz="2100" b="1"/>
              <a:t>Földbeomlás</a:t>
            </a:r>
          </a:p>
        </p:txBody>
      </p:sp>
      <p:sp>
        <p:nvSpPr>
          <p:cNvPr id="34820" name="Foliennummernplatzhalter 3">
            <a:extLst>
              <a:ext uri="{FF2B5EF4-FFF2-40B4-BE49-F238E27FC236}">
                <a16:creationId xmlns:a16="http://schemas.microsoft.com/office/drawing/2014/main" id="{39959209-84DD-464E-9F91-7164B9430CB9}"/>
              </a:ext>
            </a:extLst>
          </p:cNvPr>
          <p:cNvSpPr>
            <a:spLocks noGrp="1" noChangeArrowheads="1"/>
          </p:cNvSpPr>
          <p:nvPr>
            <p:ph type="sldNum" sz="quarter" idx="11"/>
          </p:nvPr>
        </p:nvSpPr>
        <p:spPr bwMode="auto">
          <a:xfrm>
            <a:off x="1600200" y="4802982"/>
            <a:ext cx="266700" cy="207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D52E1512-68C0-4257-BFF4-54467F058E19}" type="slidenum">
              <a:rPr lang="hu-HU" altLang="hu-HU">
                <a:solidFill>
                  <a:srgbClr val="898989"/>
                </a:solidFill>
              </a:rPr>
              <a:pPr>
                <a:lnSpc>
                  <a:spcPts val="600"/>
                </a:lnSpc>
              </a:pPr>
              <a:t>29</a:t>
            </a:fld>
            <a:endParaRPr lang="hu-HU" altLang="hu-HU">
              <a:solidFill>
                <a:srgbClr val="898989"/>
              </a:solidFill>
            </a:endParaRPr>
          </a:p>
        </p:txBody>
      </p:sp>
    </p:spTree>
    <p:extLst>
      <p:ext uri="{BB962C8B-B14F-4D97-AF65-F5344CB8AC3E}">
        <p14:creationId xmlns:p14="http://schemas.microsoft.com/office/powerpoint/2010/main" val="85666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a:extLst>
              <a:ext uri="{FF2B5EF4-FFF2-40B4-BE49-F238E27FC236}">
                <a16:creationId xmlns:a16="http://schemas.microsoft.com/office/drawing/2014/main" id="{7A4AED51-8DA8-4155-8C22-2D7F9E82444C}"/>
              </a:ext>
            </a:extLst>
          </p:cNvPr>
          <p:cNvSpPr>
            <a:spLocks noGrp="1"/>
          </p:cNvSpPr>
          <p:nvPr>
            <p:ph type="title"/>
          </p:nvPr>
        </p:nvSpPr>
        <p:spPr/>
        <p:txBody>
          <a:bodyPr/>
          <a:lstStyle/>
          <a:p>
            <a:pPr algn="ctr" eaLnBrk="1" hangingPunct="1"/>
            <a:r>
              <a:rPr lang="hu-HU" altLang="hu-HU"/>
              <a:t>Földmunkák tervezése</a:t>
            </a:r>
          </a:p>
        </p:txBody>
      </p:sp>
      <p:sp>
        <p:nvSpPr>
          <p:cNvPr id="3" name="Tartalom helye 2">
            <a:extLst>
              <a:ext uri="{FF2B5EF4-FFF2-40B4-BE49-F238E27FC236}">
                <a16:creationId xmlns:a16="http://schemas.microsoft.com/office/drawing/2014/main" id="{7A36EF25-2A10-4548-832E-8E2E3B3CF954}"/>
              </a:ext>
            </a:extLst>
          </p:cNvPr>
          <p:cNvSpPr>
            <a:spLocks noGrp="1"/>
          </p:cNvSpPr>
          <p:nvPr>
            <p:ph idx="1"/>
          </p:nvPr>
        </p:nvSpPr>
        <p:spPr/>
        <p:txBody>
          <a:bodyPr rtlCol="0">
            <a:noAutofit/>
          </a:bodyPr>
          <a:lstStyle/>
          <a:p>
            <a:pPr>
              <a:spcAft>
                <a:spcPts val="0"/>
              </a:spcAft>
              <a:defRPr/>
            </a:pPr>
            <a:r>
              <a:rPr lang="hu-HU" dirty="0"/>
              <a:t>Anyagkitermelésnél,  a következők szerint kell a megfelelő biztonsági intézkedéseket megtenni:</a:t>
            </a:r>
          </a:p>
          <a:p>
            <a:pPr>
              <a:spcAft>
                <a:spcPts val="0"/>
              </a:spcAft>
              <a:defRPr/>
            </a:pPr>
            <a:endParaRPr lang="hu-HU" dirty="0"/>
          </a:p>
          <a:p>
            <a:pPr marL="257175" indent="-257175">
              <a:spcAft>
                <a:spcPts val="0"/>
              </a:spcAft>
              <a:buFont typeface="Arial" panose="020B0604020202020204" pitchFamily="34" charset="0"/>
              <a:buAutoNum type="alphaLcParenR"/>
              <a:defRPr/>
            </a:pPr>
            <a:r>
              <a:rPr lang="hu-HU" dirty="0"/>
              <a:t>alkalmas dúcolások vagy megtámasztások használata;</a:t>
            </a:r>
          </a:p>
          <a:p>
            <a:pPr marL="257175" indent="-257175">
              <a:spcAft>
                <a:spcPts val="0"/>
              </a:spcAft>
              <a:defRPr/>
            </a:pPr>
            <a:endParaRPr lang="hu-HU" dirty="0"/>
          </a:p>
          <a:p>
            <a:pPr>
              <a:spcAft>
                <a:spcPts val="0"/>
              </a:spcAft>
              <a:defRPr/>
            </a:pPr>
            <a:r>
              <a:rPr lang="hu-HU" i="1" dirty="0"/>
              <a:t>b)</a:t>
            </a:r>
            <a:r>
              <a:rPr lang="hu-HU" dirty="0"/>
              <a:t> a személyek leesésével, anyagok vagy tárgyak lezuhanásával vagy a víz betörésével járó veszélyek megelőzése;</a:t>
            </a:r>
          </a:p>
          <a:p>
            <a:pPr>
              <a:spcAft>
                <a:spcPts val="0"/>
              </a:spcAft>
              <a:defRPr/>
            </a:pPr>
            <a:endParaRPr lang="hu-HU" dirty="0"/>
          </a:p>
        </p:txBody>
      </p:sp>
      <p:sp>
        <p:nvSpPr>
          <p:cNvPr id="7172" name="Dia számának helye 3">
            <a:extLst>
              <a:ext uri="{FF2B5EF4-FFF2-40B4-BE49-F238E27FC236}">
                <a16:creationId xmlns:a16="http://schemas.microsoft.com/office/drawing/2014/main" id="{82F86503-90F4-4F61-813D-C6CBD310246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CB087339-7A21-4890-A6D6-E3B34CBCED97}" type="slidenum">
              <a:rPr lang="de-DE" altLang="hu-HU">
                <a:solidFill>
                  <a:srgbClr val="898989"/>
                </a:solidFill>
              </a:rPr>
              <a:pPr>
                <a:lnSpc>
                  <a:spcPts val="600"/>
                </a:lnSpc>
              </a:pPr>
              <a:t>3</a:t>
            </a:fld>
            <a:endParaRPr lang="de-DE" altLang="hu-HU">
              <a:solidFill>
                <a:srgbClr val="898989"/>
              </a:solidFill>
            </a:endParaRPr>
          </a:p>
        </p:txBody>
      </p:sp>
    </p:spTree>
    <p:extLst>
      <p:ext uri="{BB962C8B-B14F-4D97-AF65-F5344CB8AC3E}">
        <p14:creationId xmlns:p14="http://schemas.microsoft.com/office/powerpoint/2010/main" val="124979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6AB63DDE-A1C9-4A05-9877-951D3F54A01C}"/>
              </a:ext>
            </a:extLst>
          </p:cNvPr>
          <p:cNvSpPr>
            <a:spLocks noGrp="1"/>
          </p:cNvSpPr>
          <p:nvPr>
            <p:ph type="title"/>
          </p:nvPr>
        </p:nvSpPr>
        <p:spPr>
          <a:xfrm>
            <a:off x="1562100" y="361950"/>
            <a:ext cx="5943600" cy="457200"/>
          </a:xfrm>
        </p:spPr>
        <p:txBody>
          <a:bodyPr/>
          <a:lstStyle/>
          <a:p>
            <a:pPr eaLnBrk="1" hangingPunct="1"/>
            <a:r>
              <a:rPr lang="hu-HU" altLang="hu-HU"/>
              <a:t>Amikor úgy gondoljuk, nincs veszély….</a:t>
            </a:r>
          </a:p>
        </p:txBody>
      </p:sp>
      <p:sp>
        <p:nvSpPr>
          <p:cNvPr id="35843" name="Foliennummernplatzhalter 3">
            <a:extLst>
              <a:ext uri="{FF2B5EF4-FFF2-40B4-BE49-F238E27FC236}">
                <a16:creationId xmlns:a16="http://schemas.microsoft.com/office/drawing/2014/main" id="{92892D2D-1C9C-41CA-AE33-5DA2D2068428}"/>
              </a:ext>
            </a:extLst>
          </p:cNvPr>
          <p:cNvSpPr>
            <a:spLocks noGrp="1" noChangeArrowheads="1"/>
          </p:cNvSpPr>
          <p:nvPr>
            <p:ph type="sldNum" sz="quarter" idx="11"/>
          </p:nvPr>
        </p:nvSpPr>
        <p:spPr bwMode="auto">
          <a:xfrm>
            <a:off x="1600200" y="4802982"/>
            <a:ext cx="266700" cy="207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5AD245BF-7F16-4B21-99B4-D9FD62BC720F}" type="slidenum">
              <a:rPr lang="hu-HU" altLang="hu-HU">
                <a:solidFill>
                  <a:srgbClr val="898989"/>
                </a:solidFill>
              </a:rPr>
              <a:pPr>
                <a:lnSpc>
                  <a:spcPts val="600"/>
                </a:lnSpc>
              </a:pPr>
              <a:t>30</a:t>
            </a:fld>
            <a:endParaRPr lang="hu-HU" altLang="hu-HU">
              <a:solidFill>
                <a:srgbClr val="898989"/>
              </a:solidFill>
            </a:endParaRPr>
          </a:p>
        </p:txBody>
      </p:sp>
      <p:pic>
        <p:nvPicPr>
          <p:cNvPr id="35844" name="Picture 2">
            <a:extLst>
              <a:ext uri="{FF2B5EF4-FFF2-40B4-BE49-F238E27FC236}">
                <a16:creationId xmlns:a16="http://schemas.microsoft.com/office/drawing/2014/main" id="{7918584E-5C71-42AC-8F0E-DA62FC7716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43412" y="1352551"/>
            <a:ext cx="3557588" cy="2021681"/>
          </a:xfrm>
          <a:noFill/>
        </p:spPr>
      </p:pic>
      <p:pic>
        <p:nvPicPr>
          <p:cNvPr id="7" name="Picture 4">
            <a:extLst>
              <a:ext uri="{FF2B5EF4-FFF2-40B4-BE49-F238E27FC236}">
                <a16:creationId xmlns:a16="http://schemas.microsoft.com/office/drawing/2014/main" id="{3C52B7E5-0869-4FB5-BB67-4BDC0ED8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971550"/>
            <a:ext cx="2787254"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94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E315468F-9150-42C5-A167-810773E5DA40}"/>
              </a:ext>
            </a:extLst>
          </p:cNvPr>
          <p:cNvSpPr>
            <a:spLocks noGrp="1"/>
          </p:cNvSpPr>
          <p:nvPr>
            <p:ph type="title"/>
          </p:nvPr>
        </p:nvSpPr>
        <p:spPr>
          <a:xfrm>
            <a:off x="1638300" y="285750"/>
            <a:ext cx="5943600" cy="457200"/>
          </a:xfrm>
        </p:spPr>
        <p:txBody>
          <a:bodyPr/>
          <a:lstStyle/>
          <a:p>
            <a:pPr algn="just" eaLnBrk="1" hangingPunct="1"/>
            <a:r>
              <a:rPr lang="hu-HU" altLang="hu-HU" sz="1800"/>
              <a:t>Ha betartjuk a szabályokat, azért nem ez a végeredmény</a:t>
            </a:r>
          </a:p>
        </p:txBody>
      </p:sp>
      <p:sp>
        <p:nvSpPr>
          <p:cNvPr id="3" name="Inhaltsplatzhalter 2">
            <a:extLst>
              <a:ext uri="{FF2B5EF4-FFF2-40B4-BE49-F238E27FC236}">
                <a16:creationId xmlns:a16="http://schemas.microsoft.com/office/drawing/2014/main" id="{35DE4A34-0986-4859-A358-58E548445856}"/>
              </a:ext>
            </a:extLst>
          </p:cNvPr>
          <p:cNvSpPr>
            <a:spLocks noGrp="1"/>
          </p:cNvSpPr>
          <p:nvPr>
            <p:ph idx="1"/>
          </p:nvPr>
        </p:nvSpPr>
        <p:spPr>
          <a:xfrm>
            <a:off x="1600200" y="819150"/>
            <a:ext cx="1638300" cy="3409950"/>
          </a:xfrm>
        </p:spPr>
        <p:txBody>
          <a:bodyPr/>
          <a:lstStyle/>
          <a:p>
            <a:pPr lvl="1" eaLnBrk="1" hangingPunct="1"/>
            <a:r>
              <a:rPr lang="hu-HU" altLang="hu-HU"/>
              <a:t>Da ha ez a végeredmény az sem jó, mivel senki nem viseli a fejvédő sisakját</a:t>
            </a:r>
            <a:r>
              <a:rPr lang="hu-HU" altLang="hu-HU">
                <a:sym typeface="Wingdings" panose="05000000000000000000" pitchFamily="2" charset="2"/>
              </a:rPr>
              <a:t></a:t>
            </a:r>
            <a:endParaRPr lang="hu-HU" altLang="hu-HU"/>
          </a:p>
        </p:txBody>
      </p:sp>
      <p:sp>
        <p:nvSpPr>
          <p:cNvPr id="36868" name="Foliennummernplatzhalter 3">
            <a:extLst>
              <a:ext uri="{FF2B5EF4-FFF2-40B4-BE49-F238E27FC236}">
                <a16:creationId xmlns:a16="http://schemas.microsoft.com/office/drawing/2014/main" id="{6AB0296D-38D5-4D42-9E20-D4A25E351EAD}"/>
              </a:ext>
            </a:extLst>
          </p:cNvPr>
          <p:cNvSpPr>
            <a:spLocks noGrp="1" noChangeArrowheads="1"/>
          </p:cNvSpPr>
          <p:nvPr>
            <p:ph type="sldNum" sz="quarter" idx="11"/>
          </p:nvPr>
        </p:nvSpPr>
        <p:spPr bwMode="auto">
          <a:xfrm>
            <a:off x="1600200" y="4802982"/>
            <a:ext cx="266700" cy="340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525B7191-6A3C-4100-9D56-C491F58B0EE0}" type="slidenum">
              <a:rPr lang="hu-HU" altLang="hu-HU">
                <a:solidFill>
                  <a:srgbClr val="898989"/>
                </a:solidFill>
              </a:rPr>
              <a:pPr>
                <a:lnSpc>
                  <a:spcPts val="600"/>
                </a:lnSpc>
              </a:pPr>
              <a:t>31</a:t>
            </a:fld>
            <a:endParaRPr lang="hu-HU" altLang="hu-HU">
              <a:solidFill>
                <a:srgbClr val="898989"/>
              </a:solidFill>
            </a:endParaRPr>
          </a:p>
        </p:txBody>
      </p:sp>
      <p:pic>
        <p:nvPicPr>
          <p:cNvPr id="6" name="Tartalom helye 3" descr="Csapatmunka.JPG">
            <a:extLst>
              <a:ext uri="{FF2B5EF4-FFF2-40B4-BE49-F238E27FC236}">
                <a16:creationId xmlns:a16="http://schemas.microsoft.com/office/drawing/2014/main" id="{C4B78EB1-A162-4C4F-8EC1-F43A9A98A5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781050"/>
            <a:ext cx="4341019" cy="36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308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3335A637-C0E6-4EFB-BFB4-A97995F10A6B}"/>
              </a:ext>
            </a:extLst>
          </p:cNvPr>
          <p:cNvSpPr>
            <a:spLocks noGrp="1"/>
          </p:cNvSpPr>
          <p:nvPr>
            <p:ph type="ctrTitle"/>
          </p:nvPr>
        </p:nvSpPr>
        <p:spPr>
          <a:xfrm>
            <a:off x="1652155" y="2695575"/>
            <a:ext cx="5029200" cy="885825"/>
          </a:xfrm>
        </p:spPr>
        <p:txBody>
          <a:bodyPr/>
          <a:lstStyle/>
          <a:p>
            <a:pPr algn="ctr" eaLnBrk="1" hangingPunct="1"/>
            <a:r>
              <a:rPr lang="hu-HU" altLang="hu-HU" dirty="0"/>
              <a:t>Köszönöm a figyelmet, balesetmentes munkavégzést kívánok!</a:t>
            </a:r>
          </a:p>
        </p:txBody>
      </p:sp>
      <p:sp>
        <p:nvSpPr>
          <p:cNvPr id="37891" name="Untertitel 2">
            <a:extLst>
              <a:ext uri="{FF2B5EF4-FFF2-40B4-BE49-F238E27FC236}">
                <a16:creationId xmlns:a16="http://schemas.microsoft.com/office/drawing/2014/main" id="{B723ABBB-355D-4990-BBF1-0E0710DAD9FE}"/>
              </a:ext>
            </a:extLst>
          </p:cNvPr>
          <p:cNvSpPr>
            <a:spLocks noGrp="1"/>
          </p:cNvSpPr>
          <p:nvPr>
            <p:ph type="subTitle" idx="1"/>
          </p:nvPr>
        </p:nvSpPr>
        <p:spPr/>
        <p:txBody>
          <a:bodyPr/>
          <a:lstStyle/>
          <a:p>
            <a:pPr eaLnBrk="1" hangingPunct="1"/>
            <a:endParaRPr lang="hu-HU" altLang="hu-HU"/>
          </a:p>
        </p:txBody>
      </p:sp>
    </p:spTree>
    <p:extLst>
      <p:ext uri="{BB962C8B-B14F-4D97-AF65-F5344CB8AC3E}">
        <p14:creationId xmlns:p14="http://schemas.microsoft.com/office/powerpoint/2010/main" val="240847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BA3538A0-5B85-4EB5-9459-FCAA2EA9E6E8}"/>
              </a:ext>
            </a:extLst>
          </p:cNvPr>
          <p:cNvSpPr>
            <a:spLocks noGrp="1"/>
          </p:cNvSpPr>
          <p:nvPr>
            <p:ph type="title"/>
          </p:nvPr>
        </p:nvSpPr>
        <p:spPr>
          <a:xfrm>
            <a:off x="1600200" y="500062"/>
            <a:ext cx="5943600" cy="471488"/>
          </a:xfrm>
        </p:spPr>
        <p:txBody>
          <a:bodyPr/>
          <a:lstStyle/>
          <a:p>
            <a:pPr algn="r" eaLnBrk="1" hangingPunct="1"/>
            <a:r>
              <a:rPr lang="hu-HU" altLang="hu-HU" sz="1200"/>
              <a:t>Földmunkák tervezése</a:t>
            </a:r>
            <a:br>
              <a:rPr lang="hu-HU" altLang="hu-HU" sz="1200"/>
            </a:br>
            <a:br>
              <a:rPr lang="hu-HU" altLang="hu-HU"/>
            </a:br>
            <a:br>
              <a:rPr lang="hu-HU" altLang="hu-HU"/>
            </a:br>
            <a:endParaRPr lang="hu-HU" altLang="hu-HU"/>
          </a:p>
        </p:txBody>
      </p:sp>
      <p:sp>
        <p:nvSpPr>
          <p:cNvPr id="3" name="Inhaltsplatzhalter 2">
            <a:extLst>
              <a:ext uri="{FF2B5EF4-FFF2-40B4-BE49-F238E27FC236}">
                <a16:creationId xmlns:a16="http://schemas.microsoft.com/office/drawing/2014/main" id="{05036764-2581-4ABA-BB71-9865B2910563}"/>
              </a:ext>
            </a:extLst>
          </p:cNvPr>
          <p:cNvSpPr>
            <a:spLocks noGrp="1"/>
          </p:cNvSpPr>
          <p:nvPr>
            <p:ph idx="1"/>
          </p:nvPr>
        </p:nvSpPr>
        <p:spPr>
          <a:xfrm>
            <a:off x="1562100" y="1238250"/>
            <a:ext cx="5943600" cy="2590800"/>
          </a:xfrm>
        </p:spPr>
        <p:txBody>
          <a:bodyPr rtlCol="0">
            <a:noAutofit/>
          </a:bodyPr>
          <a:lstStyle/>
          <a:p>
            <a:pPr marL="0" lvl="1" indent="1191">
              <a:spcAft>
                <a:spcPts val="0"/>
              </a:spcAft>
              <a:buNone/>
              <a:defRPr/>
            </a:pPr>
            <a:r>
              <a:rPr lang="hu-HU" sz="1800" dirty="0"/>
              <a:t>A földmunkák biztonságtechnikai és egészségvédelmi követelményeit a geológiai, hidrológiai és talajmechanikai vizsgálati adatok és erőtani számítások alapján kell megtervezni. (Nem szabad </a:t>
            </a:r>
            <a:r>
              <a:rPr lang="hu-HU" sz="1800" dirty="0" err="1"/>
              <a:t>ad-hoc</a:t>
            </a:r>
            <a:r>
              <a:rPr lang="hu-HU" sz="1800" dirty="0"/>
              <a:t> készíteni a munkát)</a:t>
            </a:r>
            <a:br>
              <a:rPr lang="hu-HU" sz="1800" dirty="0"/>
            </a:br>
            <a:endParaRPr lang="hu-HU" sz="1800" dirty="0"/>
          </a:p>
          <a:p>
            <a:pPr lvl="1">
              <a:spcAft>
                <a:spcPts val="0"/>
              </a:spcAft>
              <a:defRPr/>
            </a:pPr>
            <a:endParaRPr lang="hu-HU" sz="1800" dirty="0"/>
          </a:p>
          <a:p>
            <a:pPr lvl="1">
              <a:spcAft>
                <a:spcPts val="0"/>
              </a:spcAft>
              <a:defRPr/>
            </a:pPr>
            <a:endParaRPr lang="hu-HU" sz="1800" dirty="0"/>
          </a:p>
          <a:p>
            <a:pPr marL="0" lvl="1" indent="1191">
              <a:spcAft>
                <a:spcPts val="0"/>
              </a:spcAft>
              <a:buNone/>
              <a:defRPr/>
            </a:pPr>
            <a:r>
              <a:rPr lang="hu-HU" sz="1800" dirty="0"/>
              <a:t>Nem kell talajmechanikai vizsgálatot végezni abban az esetben, ha a legkedvezőtlenebb (laza, szemcsés) talaj figyelembevételével történő dúcolást, illetve rézsűhajlásokat alkalmazzák.</a:t>
            </a:r>
          </a:p>
        </p:txBody>
      </p:sp>
      <p:sp>
        <p:nvSpPr>
          <p:cNvPr id="8196" name="Foliennummernplatzhalter 3">
            <a:extLst>
              <a:ext uri="{FF2B5EF4-FFF2-40B4-BE49-F238E27FC236}">
                <a16:creationId xmlns:a16="http://schemas.microsoft.com/office/drawing/2014/main" id="{0BDF8A46-835B-4A93-9F5A-D725EC8743C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E320C873-B50F-49D7-B174-8FCB41F1D426}" type="slidenum">
              <a:rPr lang="hu-HU" altLang="hu-HU">
                <a:solidFill>
                  <a:srgbClr val="898989"/>
                </a:solidFill>
              </a:rPr>
              <a:pPr>
                <a:lnSpc>
                  <a:spcPts val="600"/>
                </a:lnSpc>
              </a:pPr>
              <a:t>4</a:t>
            </a:fld>
            <a:endParaRPr lang="hu-HU" altLang="hu-HU">
              <a:solidFill>
                <a:srgbClr val="898989"/>
              </a:solidFill>
            </a:endParaRPr>
          </a:p>
        </p:txBody>
      </p:sp>
    </p:spTree>
    <p:extLst>
      <p:ext uri="{BB962C8B-B14F-4D97-AF65-F5344CB8AC3E}">
        <p14:creationId xmlns:p14="http://schemas.microsoft.com/office/powerpoint/2010/main" val="353153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96FAA419-B9B5-4DE2-8C98-534692554AB6}"/>
              </a:ext>
            </a:extLst>
          </p:cNvPr>
          <p:cNvSpPr>
            <a:spLocks noGrp="1"/>
          </p:cNvSpPr>
          <p:nvPr>
            <p:ph type="title"/>
          </p:nvPr>
        </p:nvSpPr>
        <p:spPr/>
        <p:txBody>
          <a:bodyPr/>
          <a:lstStyle/>
          <a:p>
            <a:pPr algn="r" eaLnBrk="1" hangingPunct="1"/>
            <a:r>
              <a:rPr lang="hu-HU" altLang="hu-HU" sz="1200"/>
              <a:t>Földmunkák</a:t>
            </a:r>
            <a:r>
              <a:rPr lang="hu-HU" altLang="hu-HU" sz="1800"/>
              <a:t> </a:t>
            </a:r>
            <a:r>
              <a:rPr lang="hu-HU" altLang="hu-HU" sz="1200"/>
              <a:t>tervezése</a:t>
            </a:r>
            <a:endParaRPr lang="hu-HU" altLang="hu-HU" sz="1800"/>
          </a:p>
        </p:txBody>
      </p:sp>
      <p:sp>
        <p:nvSpPr>
          <p:cNvPr id="3" name="Inhaltsplatzhalter 2">
            <a:extLst>
              <a:ext uri="{FF2B5EF4-FFF2-40B4-BE49-F238E27FC236}">
                <a16:creationId xmlns:a16="http://schemas.microsoft.com/office/drawing/2014/main" id="{F1C81140-CF3F-4454-A325-B6D55027A528}"/>
              </a:ext>
            </a:extLst>
          </p:cNvPr>
          <p:cNvSpPr>
            <a:spLocks noGrp="1"/>
          </p:cNvSpPr>
          <p:nvPr>
            <p:ph idx="1"/>
          </p:nvPr>
        </p:nvSpPr>
        <p:spPr/>
        <p:txBody>
          <a:bodyPr rtlCol="0">
            <a:noAutofit/>
          </a:bodyPr>
          <a:lstStyle/>
          <a:p>
            <a:pPr>
              <a:spcAft>
                <a:spcPts val="0"/>
              </a:spcAft>
              <a:defRPr/>
            </a:pPr>
            <a:endParaRPr lang="hu-HU" dirty="0"/>
          </a:p>
          <a:p>
            <a:pPr marL="0" lvl="1" indent="1191">
              <a:spcAft>
                <a:spcPts val="0"/>
              </a:spcAft>
              <a:buNone/>
              <a:defRPr/>
            </a:pPr>
            <a:r>
              <a:rPr lang="hu-HU" sz="1800" dirty="0"/>
              <a:t>A munkagödör (munkaárok) szélét a </a:t>
            </a:r>
            <a:r>
              <a:rPr lang="hu-HU" sz="1800" dirty="0" err="1"/>
              <a:t>szakadólapon</a:t>
            </a:r>
            <a:r>
              <a:rPr lang="hu-HU" sz="1800" dirty="0"/>
              <a:t> belül csak abban az esetben szabad megterhelni, ha a dúcolás a terhelésből származó többlet teher felvételére van méretezve.</a:t>
            </a:r>
          </a:p>
          <a:p>
            <a:pPr indent="1191">
              <a:spcAft>
                <a:spcPts val="0"/>
              </a:spcAft>
              <a:defRPr/>
            </a:pPr>
            <a:endParaRPr lang="hu-HU" sz="1800" dirty="0"/>
          </a:p>
          <a:p>
            <a:pPr marL="0" lvl="1" indent="1191">
              <a:spcAft>
                <a:spcPts val="0"/>
              </a:spcAft>
              <a:buNone/>
              <a:defRPr/>
            </a:pPr>
            <a:r>
              <a:rPr lang="hu-HU" sz="1800" dirty="0"/>
              <a:t>Kézi földmunka esetében a munkaárok szélén 0,50 m széles padkát kell kialakítani.</a:t>
            </a:r>
          </a:p>
          <a:p>
            <a:pPr marL="0" lvl="1" indent="1191">
              <a:spcAft>
                <a:spcPts val="0"/>
              </a:spcAft>
              <a:defRPr/>
            </a:pPr>
            <a:endParaRPr lang="hu-HU" sz="1800" dirty="0"/>
          </a:p>
          <a:p>
            <a:pPr marL="0" lvl="1" indent="1191">
              <a:spcAft>
                <a:spcPts val="0"/>
              </a:spcAft>
              <a:buNone/>
              <a:defRPr/>
            </a:pPr>
            <a:r>
              <a:rPr lang="hu-HU" sz="1800" dirty="0"/>
              <a:t>A talajt alávágással kiemelni nem szabad.</a:t>
            </a:r>
          </a:p>
          <a:p>
            <a:pPr marL="0" lvl="1" indent="1191">
              <a:spcAft>
                <a:spcPts val="0"/>
              </a:spcAft>
              <a:defRPr/>
            </a:pPr>
            <a:endParaRPr lang="hu-HU" sz="1800" dirty="0"/>
          </a:p>
          <a:p>
            <a:pPr marL="0" lvl="1" indent="1191">
              <a:spcAft>
                <a:spcPts val="0"/>
              </a:spcAft>
              <a:buNone/>
              <a:defRPr/>
            </a:pPr>
            <a:r>
              <a:rPr lang="hu-HU" sz="1800" dirty="0"/>
              <a:t>Meg kell akadályozni a föld visszapergését a munkaárokba</a:t>
            </a:r>
            <a:r>
              <a:rPr lang="hu-HU" dirty="0"/>
              <a:t>.</a:t>
            </a:r>
          </a:p>
        </p:txBody>
      </p:sp>
      <p:sp>
        <p:nvSpPr>
          <p:cNvPr id="9220" name="Foliennummernplatzhalter 3">
            <a:extLst>
              <a:ext uri="{FF2B5EF4-FFF2-40B4-BE49-F238E27FC236}">
                <a16:creationId xmlns:a16="http://schemas.microsoft.com/office/drawing/2014/main" id="{C67B4917-7666-48AA-BC69-FFE468006A2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B5527CB2-907C-433E-B108-0E704D1618DE}" type="slidenum">
              <a:rPr lang="hu-HU" altLang="hu-HU">
                <a:solidFill>
                  <a:srgbClr val="898989"/>
                </a:solidFill>
              </a:rPr>
              <a:pPr>
                <a:lnSpc>
                  <a:spcPts val="600"/>
                </a:lnSpc>
              </a:pPr>
              <a:t>5</a:t>
            </a:fld>
            <a:endParaRPr lang="hu-HU" altLang="hu-HU">
              <a:solidFill>
                <a:srgbClr val="898989"/>
              </a:solidFill>
            </a:endParaRPr>
          </a:p>
        </p:txBody>
      </p:sp>
    </p:spTree>
    <p:extLst>
      <p:ext uri="{BB962C8B-B14F-4D97-AF65-F5344CB8AC3E}">
        <p14:creationId xmlns:p14="http://schemas.microsoft.com/office/powerpoint/2010/main" val="343499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a:extLst>
              <a:ext uri="{FF2B5EF4-FFF2-40B4-BE49-F238E27FC236}">
                <a16:creationId xmlns:a16="http://schemas.microsoft.com/office/drawing/2014/main" id="{B90918A4-DEB4-4424-94D8-04E6E785CEC7}"/>
              </a:ext>
            </a:extLst>
          </p:cNvPr>
          <p:cNvSpPr>
            <a:spLocks noGrp="1"/>
          </p:cNvSpPr>
          <p:nvPr>
            <p:ph type="title"/>
          </p:nvPr>
        </p:nvSpPr>
        <p:spPr/>
        <p:txBody>
          <a:bodyPr/>
          <a:lstStyle/>
          <a:p>
            <a:pPr algn="ctr" eaLnBrk="1" hangingPunct="1"/>
            <a:r>
              <a:rPr lang="hu-HU" altLang="hu-HU">
                <a:latin typeface="Calibri" panose="020F0502020204030204" pitchFamily="34" charset="0"/>
              </a:rPr>
              <a:t>A földmunkák tervezésének van külön munkavédelmi szempontja:</a:t>
            </a:r>
          </a:p>
        </p:txBody>
      </p:sp>
      <p:sp>
        <p:nvSpPr>
          <p:cNvPr id="10243" name="Tartalom helye 2">
            <a:extLst>
              <a:ext uri="{FF2B5EF4-FFF2-40B4-BE49-F238E27FC236}">
                <a16:creationId xmlns:a16="http://schemas.microsoft.com/office/drawing/2014/main" id="{B7E41D32-233D-4232-A88C-DAC960BA57B7}"/>
              </a:ext>
            </a:extLst>
          </p:cNvPr>
          <p:cNvSpPr>
            <a:spLocks noGrp="1"/>
          </p:cNvSpPr>
          <p:nvPr>
            <p:ph idx="1"/>
          </p:nvPr>
        </p:nvSpPr>
        <p:spPr>
          <a:xfrm>
            <a:off x="1600200" y="1066800"/>
            <a:ext cx="5943600" cy="3295650"/>
          </a:xfrm>
        </p:spPr>
        <p:txBody>
          <a:bodyPr/>
          <a:lstStyle/>
          <a:p>
            <a:pPr eaLnBrk="1" hangingPunct="1"/>
            <a:r>
              <a:rPr lang="hu-HU" altLang="hu-HU" sz="1800"/>
              <a:t>A partfal ne omoljon le.</a:t>
            </a:r>
          </a:p>
          <a:p>
            <a:pPr>
              <a:lnSpc>
                <a:spcPts val="1200"/>
              </a:lnSpc>
            </a:pPr>
            <a:endParaRPr lang="hu-HU" altLang="hu-HU" sz="525"/>
          </a:p>
          <a:p>
            <a:pPr eaLnBrk="1" hangingPunct="1"/>
            <a:r>
              <a:rPr lang="hu-HU" altLang="hu-HU" sz="1800"/>
              <a:t>A földnek van bizonyos mértékű kohéziója, tapadása, mely önmagában is állékony falat képez. Emiatt meghatározott mélységig szabad függőleges földfalat kialakítani. Száraz, tömör, kemény agyagtalaj esetén 1,7m magas földfalat lehet kialakítani. (csak talajmechanikai vizsgálat esetén- ha nincs akkor már 80 cm-től kell a partfalállékonyságot biztosítani!)</a:t>
            </a:r>
          </a:p>
          <a:p>
            <a:pPr>
              <a:lnSpc>
                <a:spcPts val="1200"/>
              </a:lnSpc>
            </a:pPr>
            <a:endParaRPr lang="hu-HU" altLang="hu-HU" sz="900"/>
          </a:p>
          <a:p>
            <a:pPr eaLnBrk="1" hangingPunct="1"/>
            <a:r>
              <a:rPr lang="hu-HU" altLang="hu-HU" sz="1800"/>
              <a:t>Ha a munkaárok az </a:t>
            </a:r>
            <a:r>
              <a:rPr lang="hu-HU" altLang="hu-HU" sz="1800" b="1"/>
              <a:t>1,7 m mélységet  meghaladja</a:t>
            </a:r>
            <a:r>
              <a:rPr lang="hu-HU" altLang="hu-HU" sz="1800"/>
              <a:t>, akkor valamilyen partfal-állékonyság védelmi módot kell alkalmazni talaj szerkezettől független. Tehát 1,7 méter mélységet meghaladóan minden esetben kell a védelmet biztosítani.</a:t>
            </a:r>
          </a:p>
          <a:p>
            <a:pPr eaLnBrk="1" hangingPunct="1"/>
            <a:endParaRPr lang="hu-HU" altLang="hu-HU"/>
          </a:p>
        </p:txBody>
      </p:sp>
      <p:sp>
        <p:nvSpPr>
          <p:cNvPr id="10244" name="Dia számának helye 3">
            <a:extLst>
              <a:ext uri="{FF2B5EF4-FFF2-40B4-BE49-F238E27FC236}">
                <a16:creationId xmlns:a16="http://schemas.microsoft.com/office/drawing/2014/main" id="{E96FEC8A-1014-4B05-AC07-37D613DC5B4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A0410611-401B-4253-B80C-FB9F793836DA}" type="slidenum">
              <a:rPr lang="de-DE" altLang="hu-HU">
                <a:solidFill>
                  <a:srgbClr val="898989"/>
                </a:solidFill>
              </a:rPr>
              <a:pPr>
                <a:lnSpc>
                  <a:spcPts val="600"/>
                </a:lnSpc>
              </a:pPr>
              <a:t>6</a:t>
            </a:fld>
            <a:endParaRPr lang="de-DE" altLang="hu-HU">
              <a:solidFill>
                <a:srgbClr val="898989"/>
              </a:solidFill>
            </a:endParaRPr>
          </a:p>
        </p:txBody>
      </p:sp>
    </p:spTree>
    <p:extLst>
      <p:ext uri="{BB962C8B-B14F-4D97-AF65-F5344CB8AC3E}">
        <p14:creationId xmlns:p14="http://schemas.microsoft.com/office/powerpoint/2010/main" val="310898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F040BFDE-3ABA-43FF-93B2-A4F5D972FE9B}"/>
              </a:ext>
            </a:extLst>
          </p:cNvPr>
          <p:cNvSpPr>
            <a:spLocks noGrp="1"/>
          </p:cNvSpPr>
          <p:nvPr>
            <p:ph type="title"/>
          </p:nvPr>
        </p:nvSpPr>
        <p:spPr>
          <a:xfrm>
            <a:off x="1600200" y="500062"/>
            <a:ext cx="5943600" cy="623888"/>
          </a:xfrm>
        </p:spPr>
        <p:txBody>
          <a:bodyPr/>
          <a:lstStyle/>
          <a:p>
            <a:pPr marL="257175" indent="-257175" algn="ctr">
              <a:lnSpc>
                <a:spcPct val="100000"/>
              </a:lnSpc>
            </a:pPr>
            <a:r>
              <a:rPr lang="hu-HU" altLang="hu-HU" sz="2100">
                <a:solidFill>
                  <a:schemeClr val="accent2"/>
                </a:solidFill>
                <a:latin typeface="Calibri" panose="020F0502020204030204" pitchFamily="34" charset="0"/>
              </a:rPr>
              <a:t>A munkagödör, munkaárok falának a biztosítása két módon történhet (biztonság szempontjából azonosak)</a:t>
            </a:r>
          </a:p>
        </p:txBody>
      </p:sp>
      <p:sp>
        <p:nvSpPr>
          <p:cNvPr id="11267" name="Inhaltsplatzhalter 2">
            <a:extLst>
              <a:ext uri="{FF2B5EF4-FFF2-40B4-BE49-F238E27FC236}">
                <a16:creationId xmlns:a16="http://schemas.microsoft.com/office/drawing/2014/main" id="{5142CC68-B7EF-48AE-86B2-BF669BC0F8F6}"/>
              </a:ext>
            </a:extLst>
          </p:cNvPr>
          <p:cNvSpPr>
            <a:spLocks noGrp="1"/>
          </p:cNvSpPr>
          <p:nvPr>
            <p:ph idx="1"/>
          </p:nvPr>
        </p:nvSpPr>
        <p:spPr>
          <a:xfrm>
            <a:off x="1600200" y="1390650"/>
            <a:ext cx="3048000" cy="3124200"/>
          </a:xfrm>
        </p:spPr>
        <p:txBody>
          <a:bodyPr/>
          <a:lstStyle/>
          <a:p>
            <a:pPr marL="342900" indent="-342900">
              <a:lnSpc>
                <a:spcPct val="150000"/>
              </a:lnSpc>
              <a:buFont typeface="Arial" panose="020B0604020202020204" pitchFamily="34" charset="0"/>
              <a:buAutoNum type="arabicPeriod"/>
            </a:pPr>
            <a:r>
              <a:rPr lang="hu-HU" altLang="hu-HU" sz="1500" b="1"/>
              <a:t>Rézsűs kialakítással</a:t>
            </a:r>
            <a:r>
              <a:rPr lang="hu-HU" altLang="hu-HU" sz="1500"/>
              <a:t>: legegyszerűbb a mesterséges megtámasztás nélküli rézsűs határolás. </a:t>
            </a:r>
          </a:p>
          <a:p>
            <a:pPr marL="342900" indent="-342900">
              <a:lnSpc>
                <a:spcPct val="150000"/>
              </a:lnSpc>
              <a:buFont typeface="Arial" panose="020B0604020202020204" pitchFamily="34" charset="0"/>
              <a:buAutoNum type="arabicPeriod"/>
            </a:pPr>
            <a:endParaRPr lang="hu-HU" altLang="hu-HU" sz="1500" b="1"/>
          </a:p>
          <a:p>
            <a:pPr marL="342900" indent="-342900">
              <a:lnSpc>
                <a:spcPct val="150000"/>
              </a:lnSpc>
              <a:buFont typeface="Arial" panose="020B0604020202020204" pitchFamily="34" charset="0"/>
              <a:buAutoNum type="arabicPeriod"/>
            </a:pPr>
            <a:r>
              <a:rPr lang="hu-HU" altLang="hu-HU" sz="1500" b="1"/>
              <a:t>Dúcolással:</a:t>
            </a:r>
            <a:r>
              <a:rPr lang="hu-HU" altLang="hu-HU" sz="1500"/>
              <a:t> lehet: fa vagy fém, szerkezeti jelleg szerint pedig: pallós vagy lapokkal lehatárolt.</a:t>
            </a:r>
          </a:p>
          <a:p>
            <a:pPr marL="0" lvl="1" indent="1191">
              <a:buNone/>
            </a:pPr>
            <a:endParaRPr lang="hu-HU" altLang="hu-HU"/>
          </a:p>
          <a:p>
            <a:pPr marL="0" lvl="1" indent="1191">
              <a:buNone/>
            </a:pPr>
            <a:endParaRPr lang="hu-HU" altLang="hu-HU"/>
          </a:p>
        </p:txBody>
      </p:sp>
      <p:sp>
        <p:nvSpPr>
          <p:cNvPr id="11268" name="Foliennummernplatzhalter 3">
            <a:extLst>
              <a:ext uri="{FF2B5EF4-FFF2-40B4-BE49-F238E27FC236}">
                <a16:creationId xmlns:a16="http://schemas.microsoft.com/office/drawing/2014/main" id="{74A0093F-EBA5-47F9-8796-9C2CF2EC90E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064C6BE0-6CB8-4CDC-9A0E-42901B6B1037}" type="slidenum">
              <a:rPr lang="hu-HU" altLang="hu-HU">
                <a:solidFill>
                  <a:srgbClr val="898989"/>
                </a:solidFill>
              </a:rPr>
              <a:pPr>
                <a:lnSpc>
                  <a:spcPts val="600"/>
                </a:lnSpc>
              </a:pPr>
              <a:t>7</a:t>
            </a:fld>
            <a:endParaRPr lang="hu-HU" altLang="hu-HU">
              <a:solidFill>
                <a:srgbClr val="898989"/>
              </a:solidFill>
            </a:endParaRPr>
          </a:p>
        </p:txBody>
      </p:sp>
      <p:pic>
        <p:nvPicPr>
          <p:cNvPr id="11269" name="Picture 4">
            <a:extLst>
              <a:ext uri="{FF2B5EF4-FFF2-40B4-BE49-F238E27FC236}">
                <a16:creationId xmlns:a16="http://schemas.microsoft.com/office/drawing/2014/main" id="{B7A264B2-533B-4A89-8D60-25B58A23A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276350"/>
            <a:ext cx="2007394"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a:extLst>
              <a:ext uri="{FF2B5EF4-FFF2-40B4-BE49-F238E27FC236}">
                <a16:creationId xmlns:a16="http://schemas.microsoft.com/office/drawing/2014/main" id="{296145D8-B931-4507-9B11-08A3BFFF0F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2952751"/>
            <a:ext cx="702469" cy="18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a:extLst>
              <a:ext uri="{FF2B5EF4-FFF2-40B4-BE49-F238E27FC236}">
                <a16:creationId xmlns:a16="http://schemas.microsoft.com/office/drawing/2014/main" id="{FDDDAC53-1857-418A-8967-FA9B05C00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1" y="3219450"/>
            <a:ext cx="93583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81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FD3D58B0-C859-4C4B-90A9-54495B316427}"/>
              </a:ext>
            </a:extLst>
          </p:cNvPr>
          <p:cNvSpPr>
            <a:spLocks noGrp="1"/>
          </p:cNvSpPr>
          <p:nvPr>
            <p:ph type="title"/>
          </p:nvPr>
        </p:nvSpPr>
        <p:spPr>
          <a:xfrm>
            <a:off x="1600200" y="500062"/>
            <a:ext cx="5943600" cy="280988"/>
          </a:xfrm>
        </p:spPr>
        <p:txBody>
          <a:bodyPr/>
          <a:lstStyle/>
          <a:p>
            <a:pPr algn="r" eaLnBrk="1" hangingPunct="1"/>
            <a:r>
              <a:rPr lang="hu-HU" altLang="hu-HU" sz="1200"/>
              <a:t>Földmunkák tervezése</a:t>
            </a:r>
          </a:p>
        </p:txBody>
      </p:sp>
      <p:sp>
        <p:nvSpPr>
          <p:cNvPr id="12291" name="Inhaltsplatzhalter 2">
            <a:extLst>
              <a:ext uri="{FF2B5EF4-FFF2-40B4-BE49-F238E27FC236}">
                <a16:creationId xmlns:a16="http://schemas.microsoft.com/office/drawing/2014/main" id="{B44D40DB-9F8B-4EEC-94E3-31A8A4A2C397}"/>
              </a:ext>
            </a:extLst>
          </p:cNvPr>
          <p:cNvSpPr>
            <a:spLocks noGrp="1"/>
          </p:cNvSpPr>
          <p:nvPr>
            <p:ph idx="1"/>
          </p:nvPr>
        </p:nvSpPr>
        <p:spPr>
          <a:xfrm>
            <a:off x="1600200" y="819150"/>
            <a:ext cx="5943600" cy="3314700"/>
          </a:xfrm>
        </p:spPr>
        <p:txBody>
          <a:bodyPr/>
          <a:lstStyle/>
          <a:p>
            <a:pPr lvl="1" algn="ctr" eaLnBrk="1" hangingPunct="1">
              <a:buFont typeface="Wingdings" panose="05000000000000000000" pitchFamily="2" charset="2"/>
              <a:buNone/>
            </a:pPr>
            <a:r>
              <a:rPr lang="hu-HU" altLang="hu-HU">
                <a:latin typeface="Polo" panose="02000400000000000000" pitchFamily="2" charset="0"/>
              </a:rPr>
              <a:t>MUNKAÁROK</a:t>
            </a:r>
            <a:r>
              <a:rPr lang="hu-HU" altLang="hu-HU"/>
              <a:t> KIALAKÍTÁSA</a:t>
            </a:r>
          </a:p>
        </p:txBody>
      </p:sp>
      <p:sp>
        <p:nvSpPr>
          <p:cNvPr id="12292" name="Foliennummernplatzhalter 3">
            <a:extLst>
              <a:ext uri="{FF2B5EF4-FFF2-40B4-BE49-F238E27FC236}">
                <a16:creationId xmlns:a16="http://schemas.microsoft.com/office/drawing/2014/main" id="{9684D375-CA62-4BD5-AA81-C8D05A0A820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85199FCF-ABF6-4D36-AAD5-FA0ABED1490E}" type="slidenum">
              <a:rPr lang="hu-HU" altLang="hu-HU">
                <a:solidFill>
                  <a:srgbClr val="898989"/>
                </a:solidFill>
              </a:rPr>
              <a:pPr>
                <a:lnSpc>
                  <a:spcPts val="600"/>
                </a:lnSpc>
              </a:pPr>
              <a:t>8</a:t>
            </a:fld>
            <a:endParaRPr lang="hu-HU" altLang="hu-HU">
              <a:solidFill>
                <a:srgbClr val="898989"/>
              </a:solidFill>
            </a:endParaRPr>
          </a:p>
        </p:txBody>
      </p:sp>
      <p:pic>
        <p:nvPicPr>
          <p:cNvPr id="12293" name="Picture 3">
            <a:extLst>
              <a:ext uri="{FF2B5EF4-FFF2-40B4-BE49-F238E27FC236}">
                <a16:creationId xmlns:a16="http://schemas.microsoft.com/office/drawing/2014/main" id="{14031A90-E1A1-4E85-9660-2E115C29A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1" y="1285875"/>
            <a:ext cx="629959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12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22A957D2-5B8F-4820-BDA7-75F38C864F82}"/>
              </a:ext>
            </a:extLst>
          </p:cNvPr>
          <p:cNvSpPr>
            <a:spLocks noGrp="1"/>
          </p:cNvSpPr>
          <p:nvPr>
            <p:ph type="title"/>
          </p:nvPr>
        </p:nvSpPr>
        <p:spPr>
          <a:xfrm>
            <a:off x="1600200" y="247650"/>
            <a:ext cx="5943600" cy="457200"/>
          </a:xfrm>
        </p:spPr>
        <p:txBody>
          <a:bodyPr/>
          <a:lstStyle/>
          <a:p>
            <a:pPr algn="ctr" eaLnBrk="1" hangingPunct="1"/>
            <a:r>
              <a:rPr lang="hu-HU" altLang="hu-HU" sz="2100"/>
              <a:t>Rézsű</a:t>
            </a:r>
            <a:br>
              <a:rPr lang="hu-HU" altLang="hu-HU" sz="2100"/>
            </a:br>
            <a:endParaRPr lang="hu-HU" altLang="hu-HU"/>
          </a:p>
        </p:txBody>
      </p:sp>
      <p:sp>
        <p:nvSpPr>
          <p:cNvPr id="3" name="Inhaltsplatzhalter 2">
            <a:extLst>
              <a:ext uri="{FF2B5EF4-FFF2-40B4-BE49-F238E27FC236}">
                <a16:creationId xmlns:a16="http://schemas.microsoft.com/office/drawing/2014/main" id="{17E2B57A-F3BE-4D4D-802C-FAF4ACC24C9E}"/>
              </a:ext>
            </a:extLst>
          </p:cNvPr>
          <p:cNvSpPr>
            <a:spLocks noGrp="1"/>
          </p:cNvSpPr>
          <p:nvPr>
            <p:ph idx="1"/>
          </p:nvPr>
        </p:nvSpPr>
        <p:spPr>
          <a:xfrm>
            <a:off x="1600200" y="742950"/>
            <a:ext cx="5943600" cy="3733800"/>
          </a:xfrm>
        </p:spPr>
        <p:txBody>
          <a:bodyPr rtlCol="0">
            <a:noAutofit/>
          </a:bodyPr>
          <a:lstStyle/>
          <a:p>
            <a:pPr marL="669131" indent="-669131">
              <a:lnSpc>
                <a:spcPct val="110000"/>
              </a:lnSpc>
              <a:spcAft>
                <a:spcPts val="0"/>
              </a:spcAft>
              <a:defRPr/>
            </a:pPr>
            <a:r>
              <a:rPr lang="hu-HU" sz="1800" dirty="0"/>
              <a:t>A rézsű hajlásszöge nem lehet nagyobb, mint a talaj belső súrlódási szöge. (Nedves talaj súrlódási szöge kisebb!)</a:t>
            </a:r>
          </a:p>
          <a:p>
            <a:pPr marL="486000" indent="-669131">
              <a:lnSpc>
                <a:spcPct val="110000"/>
              </a:lnSpc>
              <a:spcAft>
                <a:spcPts val="0"/>
              </a:spcAft>
              <a:defRPr/>
            </a:pPr>
            <a:endParaRPr lang="hu-HU" sz="900" dirty="0"/>
          </a:p>
          <a:p>
            <a:pPr marL="1143000" indent="-1143000">
              <a:lnSpc>
                <a:spcPct val="110000"/>
              </a:lnSpc>
              <a:spcAft>
                <a:spcPts val="0"/>
              </a:spcAft>
              <a:defRPr/>
            </a:pPr>
            <a:r>
              <a:rPr lang="hu-HU" sz="1800" dirty="0"/>
              <a:t>Padkákkal lehet fokozni a rézsű stabilitását.</a:t>
            </a:r>
          </a:p>
          <a:p>
            <a:pPr marL="1143000" indent="-1143000">
              <a:lnSpc>
                <a:spcPct val="110000"/>
              </a:lnSpc>
              <a:spcAft>
                <a:spcPts val="0"/>
              </a:spcAft>
              <a:defRPr/>
            </a:pPr>
            <a:endParaRPr lang="hu-HU" sz="900" dirty="0"/>
          </a:p>
          <a:p>
            <a:pPr marL="669131" indent="-669131">
              <a:lnSpc>
                <a:spcPct val="110000"/>
              </a:lnSpc>
              <a:spcAft>
                <a:spcPts val="0"/>
              </a:spcAft>
              <a:defRPr/>
            </a:pPr>
            <a:r>
              <a:rPr lang="hu-HU" sz="1800" dirty="0"/>
              <a:t>Kézi munkánál a rézsűt lépcsőzetesen kell kialakítani. Egy lépcső magassága </a:t>
            </a:r>
            <a:r>
              <a:rPr lang="hu-HU" sz="1800" dirty="0" err="1"/>
              <a:t>max</a:t>
            </a:r>
            <a:r>
              <a:rPr lang="hu-HU" sz="1800" dirty="0"/>
              <a:t>. 1,0 m lehet. A lépcső szélessége min. a lépcső magassága.</a:t>
            </a:r>
          </a:p>
          <a:p>
            <a:pPr marL="669131" indent="-669131">
              <a:lnSpc>
                <a:spcPct val="110000"/>
              </a:lnSpc>
              <a:spcAft>
                <a:spcPts val="0"/>
              </a:spcAft>
              <a:defRPr/>
            </a:pPr>
            <a:endParaRPr lang="hu-HU" sz="825" dirty="0"/>
          </a:p>
          <a:p>
            <a:pPr marL="1143000" indent="-1143000">
              <a:lnSpc>
                <a:spcPct val="110000"/>
              </a:lnSpc>
              <a:spcAft>
                <a:spcPts val="0"/>
              </a:spcAft>
              <a:defRPr/>
            </a:pPr>
            <a:r>
              <a:rPr lang="hu-HU" sz="1800" dirty="0"/>
              <a:t>Rézsűs kiemelésnél feljárót kell biztosítani (védőkorlát!)</a:t>
            </a:r>
          </a:p>
          <a:p>
            <a:pPr marL="1143000" indent="-1143000">
              <a:lnSpc>
                <a:spcPct val="110000"/>
              </a:lnSpc>
              <a:spcAft>
                <a:spcPts val="0"/>
              </a:spcAft>
              <a:defRPr/>
            </a:pPr>
            <a:endParaRPr lang="hu-HU" sz="900" dirty="0"/>
          </a:p>
          <a:p>
            <a:pPr marL="669131" indent="-669131">
              <a:lnSpc>
                <a:spcPct val="110000"/>
              </a:lnSpc>
              <a:spcAft>
                <a:spcPts val="0"/>
              </a:spcAft>
              <a:defRPr/>
            </a:pPr>
            <a:r>
              <a:rPr lang="hu-HU" sz="1800" dirty="0"/>
              <a:t>Földvisszapergés megakadályozása: gyeptégla, </a:t>
            </a:r>
            <a:r>
              <a:rPr lang="hu-HU" sz="1800" dirty="0" err="1"/>
              <a:t>lőttbeton</a:t>
            </a:r>
            <a:r>
              <a:rPr lang="hu-HU" sz="1800" dirty="0"/>
              <a:t>, padka.</a:t>
            </a:r>
          </a:p>
          <a:p>
            <a:pPr>
              <a:spcAft>
                <a:spcPts val="0"/>
              </a:spcAft>
              <a:buFontTx/>
              <a:buChar char="•"/>
              <a:defRPr/>
            </a:pPr>
            <a:endParaRPr lang="hu-HU" sz="1800" dirty="0"/>
          </a:p>
        </p:txBody>
      </p:sp>
      <p:sp>
        <p:nvSpPr>
          <p:cNvPr id="13316" name="Foliennummernplatzhalter 3">
            <a:extLst>
              <a:ext uri="{FF2B5EF4-FFF2-40B4-BE49-F238E27FC236}">
                <a16:creationId xmlns:a16="http://schemas.microsoft.com/office/drawing/2014/main" id="{3D034BCA-ADD2-4B6F-8130-67788FA5789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1800"/>
              </a:lnSpc>
              <a:buFont typeface="Arial" panose="020B0604020202020204" pitchFamily="34" charset="0"/>
              <a:defRPr>
                <a:solidFill>
                  <a:schemeClr val="tx1"/>
                </a:solidFill>
                <a:latin typeface="Arial" panose="020B0604020202020204" pitchFamily="34" charset="0"/>
              </a:defRPr>
            </a:lvl1pPr>
            <a:lvl2pPr marL="557213" indent="-214313">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2pPr>
            <a:lvl3pPr marL="857250" indent="-171450">
              <a:lnSpc>
                <a:spcPts val="1800"/>
              </a:lnSpc>
              <a:buFont typeface="Arial" panose="020B0604020202020204" pitchFamily="34" charset="0"/>
              <a:defRPr>
                <a:solidFill>
                  <a:schemeClr val="tx1"/>
                </a:solidFill>
                <a:latin typeface="Arial" panose="020B0604020202020204" pitchFamily="34" charset="0"/>
              </a:defRPr>
            </a:lvl3pPr>
            <a:lvl4pPr marL="1200150" indent="-171450">
              <a:lnSpc>
                <a:spcPts val="1800"/>
              </a:lnSpc>
              <a:buClr>
                <a:srgbClr val="F21C0A"/>
              </a:buClr>
              <a:buFont typeface="Wingdings" panose="05000000000000000000" pitchFamily="2" charset="2"/>
              <a:buChar char=""/>
              <a:defRPr>
                <a:solidFill>
                  <a:schemeClr val="tx1"/>
                </a:solidFill>
                <a:latin typeface="Arial" panose="020B0604020202020204" pitchFamily="34" charset="0"/>
              </a:defRPr>
            </a:lvl4pPr>
            <a:lvl5pPr marL="1543050" indent="-171450">
              <a:lnSpc>
                <a:spcPts val="1800"/>
              </a:lnSpc>
              <a:buFont typeface="Arial" panose="020B0604020202020204" pitchFamily="34" charset="0"/>
              <a:defRPr>
                <a:solidFill>
                  <a:schemeClr val="tx1"/>
                </a:solidFill>
                <a:latin typeface="Arial" panose="020B0604020202020204" pitchFamily="34" charset="0"/>
              </a:defRPr>
            </a:lvl5pPr>
            <a:lvl6pPr marL="18859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2288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25717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2914650" indent="-171450" eaLnBrk="0" fontAlgn="base" hangingPunct="0">
              <a:lnSpc>
                <a:spcPts val="1800"/>
              </a:lnSpc>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600"/>
              </a:lnSpc>
            </a:pPr>
            <a:fld id="{D5B1ED76-C2DA-429D-AB59-C0F4DCA8073D}" type="slidenum">
              <a:rPr lang="hu-HU" altLang="hu-HU">
                <a:solidFill>
                  <a:srgbClr val="898989"/>
                </a:solidFill>
              </a:rPr>
              <a:pPr>
                <a:lnSpc>
                  <a:spcPts val="600"/>
                </a:lnSpc>
              </a:pPr>
              <a:t>9</a:t>
            </a:fld>
            <a:endParaRPr lang="hu-HU" altLang="hu-HU">
              <a:solidFill>
                <a:srgbClr val="898989"/>
              </a:solidFill>
            </a:endParaRPr>
          </a:p>
        </p:txBody>
      </p:sp>
    </p:spTree>
    <p:extLst>
      <p:ext uri="{BB962C8B-B14F-4D97-AF65-F5344CB8AC3E}">
        <p14:creationId xmlns:p14="http://schemas.microsoft.com/office/powerpoint/2010/main" val="518026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SIS" val="EONVorlage_BrixSans"/>
  <p:tag name="VERSION" val="1.3"/>
</p:tagLst>
</file>

<file path=ppt/theme/theme1.xml><?xml version="1.0" encoding="utf-8"?>
<a:theme xmlns:a="http://schemas.openxmlformats.org/drawingml/2006/main" name="e-on Enjoyment Template">
  <a:themeElements>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 ">
      <a:srgbClr val="FFFFFF"/>
    </a:custClr>
    <a:custClr name=" ">
      <a:srgbClr val="FFFFFF"/>
    </a:custClr>
    <a:custClr name=" ">
      <a:srgbClr val="FFFFFF"/>
    </a:custClr>
    <a:custClr name=" ">
      <a:srgbClr val="FFFFFF"/>
    </a:custClr>
    <a:custClr name=" ">
      <a:srgbClr val="FFFFFF"/>
    </a:custClr>
    <a:custClr name="Bordeaux 75%">
      <a:srgbClr val="C44341"/>
    </a:custClr>
    <a:custClr name="Turquoise 75%">
      <a:srgbClr val="85D1D8"/>
    </a:custClr>
    <a:custClr name="Yellow 75%">
      <a:srgbClr val="EAE84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50%">
      <a:srgbClr val="D78180"/>
    </a:custClr>
    <a:custClr name="Turquoise 50%">
      <a:srgbClr val="ADE0E5"/>
    </a:custClr>
    <a:custClr name="Yellow 50%">
      <a:srgbClr val="F1EF7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25%">
      <a:srgbClr val="EBC0C0"/>
    </a:custClr>
    <a:custClr name="Turquoise 25%">
      <a:srgbClr val="D6EFF2"/>
    </a:custClr>
    <a:custClr name="Yellow 25%">
      <a:srgbClr val="F8F7BF"/>
    </a:custClr>
    <a:custClr name=" ">
      <a:srgbClr val="FFFFFF"/>
    </a:custClr>
    <a:custClr name=" ">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EON_Presentation</Template>
  <TotalTime>0</TotalTime>
  <Words>1211</Words>
  <Application>Microsoft Office PowerPoint</Application>
  <PresentationFormat>Diavetítés a képernyőre (16:9 oldalarány)</PresentationFormat>
  <Paragraphs>191</Paragraphs>
  <Slides>32</Slides>
  <Notes>1</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32</vt:i4>
      </vt:variant>
    </vt:vector>
  </HeadingPairs>
  <TitlesOfParts>
    <vt:vector size="40" baseType="lpstr">
      <vt:lpstr>Arial</vt:lpstr>
      <vt:lpstr>Calibri</vt:lpstr>
      <vt:lpstr>EON Brix Sans</vt:lpstr>
      <vt:lpstr>EON Brix Sans Black</vt:lpstr>
      <vt:lpstr>Polo</vt:lpstr>
      <vt:lpstr>Symbol</vt:lpstr>
      <vt:lpstr>Wingdings</vt:lpstr>
      <vt:lpstr>e-on Enjoyment Template</vt:lpstr>
      <vt:lpstr>Földmunkavégzés során minimálisan betartandó munkabiztonsági előírások </vt:lpstr>
      <vt:lpstr>Jogszabályi háttér:  4/2002. (II.20.) SzCsM-EüM  együttes rendelet </vt:lpstr>
      <vt:lpstr>Földmunkák tervezése</vt:lpstr>
      <vt:lpstr>Földmunkák tervezése   </vt:lpstr>
      <vt:lpstr>Földmunkák tervezése</vt:lpstr>
      <vt:lpstr>A földmunkák tervezésének van külön munkavédelmi szempontja:</vt:lpstr>
      <vt:lpstr>A munkagödör, munkaárok falának a biztosítása két módon történhet (biztonság szempontjából azonosak)</vt:lpstr>
      <vt:lpstr>Földmunkák tervezése</vt:lpstr>
      <vt:lpstr>Rézsű </vt:lpstr>
      <vt:lpstr>Mesterséges megtámasztás nélküli rézsű:</vt:lpstr>
      <vt:lpstr>Dúcolás </vt:lpstr>
      <vt:lpstr>Dúcolás </vt:lpstr>
      <vt:lpstr>Dúcolás </vt:lpstr>
      <vt:lpstr>További biztonsági előírások a földmunkavégzéshez:</vt:lpstr>
      <vt:lpstr>További biztonsági előírások a földmunkavégzéshez:</vt:lpstr>
      <vt:lpstr>Keskeny munkaárok dúcolása</vt:lpstr>
      <vt:lpstr>Példa előre gyártott dúctáblára</vt:lpstr>
      <vt:lpstr>Munkaterület elhatárolás gáz hálózaton</vt:lpstr>
      <vt:lpstr>Munkaterület elhatárolásának feltételei </vt:lpstr>
      <vt:lpstr>PowerPoint-bemutató</vt:lpstr>
      <vt:lpstr>Az elhatárolás esetei és módjai</vt:lpstr>
      <vt:lpstr>PowerPoint-bemutató</vt:lpstr>
      <vt:lpstr>A saját munkavállalók védelmén túl   fontos a munkavégzés hatókörében tartózkodók védelme is!  </vt:lpstr>
      <vt:lpstr>Mi lehet a hiba??  </vt:lpstr>
      <vt:lpstr>Földmunkavégzés, és üzemzavar elhárítás…. Hol a hiba?</vt:lpstr>
      <vt:lpstr>A szándék már megvolt, de nem az igazi…</vt:lpstr>
      <vt:lpstr>Hibák?</vt:lpstr>
      <vt:lpstr>Balesetek elemzése</vt:lpstr>
      <vt:lpstr>A mélyépítés tipikus balesetei</vt:lpstr>
      <vt:lpstr>Amikor úgy gondoljuk, nincs veszély….</vt:lpstr>
      <vt:lpstr>Ha betartjuk a szabályokat, azért nem ez a végeredmény</vt:lpstr>
      <vt:lpstr>Köszönöm a figyelmet, balesetmentes munkavégzést kívánok!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E.ON PowerPoint</dc:title>
  <dc:creator>Hertner, Béla</dc:creator>
  <dc:description/>
  <cp:lastModifiedBy>Hertner, Béla</cp:lastModifiedBy>
  <cp:revision>1</cp:revision>
  <dcterms:created xsi:type="dcterms:W3CDTF">2018-09-25T11:50:52Z</dcterms:created>
  <dcterms:modified xsi:type="dcterms:W3CDTF">2018-09-25T11:54:08Z</dcterms:modified>
</cp:coreProperties>
</file>