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5" r:id="rId3"/>
    <p:sldId id="274" r:id="rId4"/>
    <p:sldId id="286" r:id="rId5"/>
    <p:sldId id="275" r:id="rId6"/>
    <p:sldId id="276" r:id="rId7"/>
    <p:sldId id="279" r:id="rId8"/>
    <p:sldId id="281" r:id="rId9"/>
    <p:sldId id="283" r:id="rId10"/>
    <p:sldId id="292" r:id="rId11"/>
    <p:sldId id="290" r:id="rId12"/>
    <p:sldId id="291" r:id="rId13"/>
    <p:sldId id="293" r:id="rId14"/>
    <p:sldId id="287" r:id="rId15"/>
    <p:sldId id="289" r:id="rId16"/>
    <p:sldId id="294" r:id="rId17"/>
  </p:sldIdLst>
  <p:sldSz cx="9144000" cy="5143500" type="screen16x9"/>
  <p:notesSz cx="6858000" cy="9144000"/>
  <p:custDataLst>
    <p:tags r:id="rId20"/>
  </p:custDataLst>
  <p:defaultTextStyle>
    <a:defPPr>
      <a:defRPr lang="de-DE"/>
    </a:defPPr>
    <a:lvl1pPr marL="0" algn="l" defTabSz="914400" rtl="0" eaLnBrk="1" latinLnBrk="0" hangingPunct="1">
      <a:defRPr kumimoji="0" lang="de-DE" sz="1400" b="0" i="0" u="none" kern="1200" baseline="0">
        <a:solidFill>
          <a:schemeClr val="tx1"/>
        </a:solidFill>
        <a:latin typeface="EON Brix San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
          <p15:clr>
            <a:srgbClr val="A4A3A4"/>
          </p15:clr>
        </p15:guide>
        <p15:guide id="2" orient="horz" pos="862">
          <p15:clr>
            <a:srgbClr val="A4A3A4"/>
          </p15:clr>
        </p15:guide>
        <p15:guide id="3" orient="horz" pos="3004">
          <p15:clr>
            <a:srgbClr val="A4A3A4"/>
          </p15:clr>
        </p15:guide>
        <p15:guide id="4" orient="horz" pos="2785">
          <p15:clr>
            <a:srgbClr val="A4A3A4"/>
          </p15:clr>
        </p15:guide>
        <p15:guide id="5" pos="986">
          <p15:clr>
            <a:srgbClr val="A4A3A4"/>
          </p15:clr>
        </p15:guide>
        <p15:guide id="6" pos="1146">
          <p15:clr>
            <a:srgbClr val="A4A3A4"/>
          </p15:clr>
        </p15:guide>
        <p15:guide id="7" pos="1894">
          <p15:clr>
            <a:srgbClr val="A4A3A4"/>
          </p15:clr>
        </p15:guide>
        <p15:guide id="8" pos="2053">
          <p15:clr>
            <a:srgbClr val="A4A3A4"/>
          </p15:clr>
        </p15:guide>
        <p15:guide id="9" pos="2801">
          <p15:clr>
            <a:srgbClr val="A4A3A4"/>
          </p15:clr>
        </p15:guide>
        <p15:guide id="10" pos="2960">
          <p15:clr>
            <a:srgbClr val="A4A3A4"/>
          </p15:clr>
        </p15:guide>
        <p15:guide id="11" pos="3707">
          <p15:clr>
            <a:srgbClr val="A4A3A4"/>
          </p15:clr>
        </p15:guide>
        <p15:guide id="12" pos="3866">
          <p15:clr>
            <a:srgbClr val="A4A3A4"/>
          </p15:clr>
        </p15:guide>
        <p15:guide id="13" pos="4614">
          <p15:clr>
            <a:srgbClr val="A4A3A4"/>
          </p15:clr>
        </p15:guide>
        <p15:guide id="14" pos="4773">
          <p15:clr>
            <a:srgbClr val="A4A3A4"/>
          </p15:clr>
        </p15:guide>
        <p15:guide id="15" pos="5522">
          <p15:clr>
            <a:srgbClr val="A4A3A4"/>
          </p15:clr>
        </p15:guide>
        <p15:guide id="16" pos="2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1C0A"/>
    <a:srgbClr val="5CC1CB"/>
    <a:srgbClr val="000000"/>
    <a:srgbClr val="E3E000"/>
    <a:srgbClr val="B00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snapToGrid="0" snapToObjects="1">
      <p:cViewPr varScale="1">
        <p:scale>
          <a:sx n="105" d="100"/>
          <a:sy n="105" d="100"/>
        </p:scale>
        <p:origin x="317" y="62"/>
      </p:cViewPr>
      <p:guideLst>
        <p:guide orient="horz" pos="237"/>
        <p:guide orient="horz" pos="862"/>
        <p:guide orient="horz" pos="3004"/>
        <p:guide orient="horz" pos="2785"/>
        <p:guide pos="986"/>
        <p:guide pos="1146"/>
        <p:guide pos="1894"/>
        <p:guide pos="2053"/>
        <p:guide pos="2801"/>
        <p:guide pos="2960"/>
        <p:guide pos="3707"/>
        <p:guide pos="3866"/>
        <p:guide pos="4614"/>
        <p:guide pos="4773"/>
        <p:guide pos="5522"/>
        <p:guide pos="237"/>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004" y="-4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709832-9B74-420C-8D1C-742B40C38B3E}" type="datetimeFigureOut">
              <a:rPr lang="de-DE" smtClean="0"/>
              <a:t>24.10.2018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BB21D2-EE0C-4F60-9290-A95707687EAD}" type="slidenum">
              <a:rPr lang="de-DE" smtClean="0"/>
              <a:t>‹#›</a:t>
            </a:fld>
            <a:endParaRPr lang="de-DE"/>
          </a:p>
        </p:txBody>
      </p:sp>
    </p:spTree>
    <p:extLst>
      <p:ext uri="{BB962C8B-B14F-4D97-AF65-F5344CB8AC3E}">
        <p14:creationId xmlns:p14="http://schemas.microsoft.com/office/powerpoint/2010/main" val="26540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BD20B-1595-4AD5-8C42-650ED0B09BCC}" type="datetimeFigureOut">
              <a:rPr lang="de-DE" smtClean="0"/>
              <a:t>24.10.2018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88022-2B66-4C3B-913E-DF7D5DD0D66A}" type="slidenum">
              <a:rPr lang="de-DE" smtClean="0"/>
              <a:t>‹#›</a:t>
            </a:fld>
            <a:endParaRPr lang="de-DE"/>
          </a:p>
        </p:txBody>
      </p:sp>
    </p:spTree>
    <p:extLst>
      <p:ext uri="{BB962C8B-B14F-4D97-AF65-F5344CB8AC3E}">
        <p14:creationId xmlns:p14="http://schemas.microsoft.com/office/powerpoint/2010/main" val="93846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C788022-2B66-4C3B-913E-DF7D5DD0D66A}" type="slidenum">
              <a:rPr lang="de-DE" smtClean="0"/>
              <a:t>2</a:t>
            </a:fld>
            <a:endParaRPr lang="de-DE"/>
          </a:p>
        </p:txBody>
      </p:sp>
    </p:spTree>
    <p:extLst>
      <p:ext uri="{BB962C8B-B14F-4D97-AF65-F5344CB8AC3E}">
        <p14:creationId xmlns:p14="http://schemas.microsoft.com/office/powerpoint/2010/main" val="3131343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less color">
    <p:spTree>
      <p:nvGrpSpPr>
        <p:cNvPr id="1" name=""/>
        <p:cNvGrpSpPr/>
        <p:nvPr/>
      </p:nvGrpSpPr>
      <p:grpSpPr>
        <a:xfrm>
          <a:off x="0" y="0"/>
          <a:ext cx="0" cy="0"/>
          <a:chOff x="0" y="0"/>
          <a:chExt cx="0" cy="0"/>
        </a:xfrm>
      </p:grpSpPr>
      <p:sp>
        <p:nvSpPr>
          <p:cNvPr id="2" name="Titel 1"/>
          <p:cNvSpPr>
            <a:spLocks noGrp="1"/>
          </p:cNvSpPr>
          <p:nvPr>
            <p:ph type="ctrTitle"/>
          </p:nvPr>
        </p:nvSpPr>
        <p:spPr>
          <a:xfrm>
            <a:off x="1566000" y="1573200"/>
            <a:ext cx="6012000" cy="1224000"/>
          </a:xfrm>
        </p:spPr>
        <p:txBody>
          <a:bodyPr anchor="b" anchorCtr="0">
            <a:noAutofit/>
          </a:bodyPr>
          <a:lstStyle>
            <a:lvl1pPr algn="r">
              <a:lnSpc>
                <a:spcPts val="4600"/>
              </a:lnSpc>
              <a:defRPr sz="4600" kern="100" baseline="0"/>
            </a:lvl1pPr>
          </a:lstStyle>
          <a:p>
            <a:r>
              <a:rPr lang="de-DE" dirty="0"/>
              <a:t>Titelmasterformat durch Klicken bearbeiten</a:t>
            </a:r>
          </a:p>
        </p:txBody>
      </p:sp>
      <p:sp>
        <p:nvSpPr>
          <p:cNvPr id="3" name="Untertitel 2"/>
          <p:cNvSpPr>
            <a:spLocks noGrp="1"/>
          </p:cNvSpPr>
          <p:nvPr>
            <p:ph type="subTitle" idx="1"/>
          </p:nvPr>
        </p:nvSpPr>
        <p:spPr>
          <a:xfrm>
            <a:off x="1566000" y="2901600"/>
            <a:ext cx="60120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6138000" y="522000"/>
            <a:ext cx="1440000" cy="144000"/>
          </a:xfrm>
        </p:spPr>
        <p:txBody>
          <a:bodyPr/>
          <a:lstStyle>
            <a:lvl1pPr algn="r">
              <a:defRPr/>
            </a:lvl1pPr>
          </a:lstStyle>
          <a:p>
            <a:r>
              <a:rPr lang="de-DE"/>
              <a:t>23.11.2017</a:t>
            </a:r>
            <a:endParaRPr lang="de-DE" dirty="0"/>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3520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708000"/>
            <a:ext cx="2124877" cy="630000"/>
          </a:xfrm>
          <a:prstGeom prst="rect">
            <a:avLst/>
          </a:prstGeom>
        </p:spPr>
      </p:pic>
    </p:spTree>
    <p:extLst>
      <p:ext uri="{BB962C8B-B14F-4D97-AF65-F5344CB8AC3E}">
        <p14:creationId xmlns:p14="http://schemas.microsoft.com/office/powerpoint/2010/main" val="223579505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Graph/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quarter" idx="1"/>
          </p:nvPr>
        </p:nvSpPr>
        <p:spPr>
          <a:xfrm>
            <a:off x="377825" y="1371599"/>
            <a:ext cx="5508000" cy="33984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
        <p:nvSpPr>
          <p:cNvPr id="6" name="Datumsplatzhalter 5"/>
          <p:cNvSpPr>
            <a:spLocks noGrp="1"/>
          </p:cNvSpPr>
          <p:nvPr>
            <p:ph type="dt" sz="half" idx="10"/>
          </p:nvPr>
        </p:nvSpPr>
        <p:spPr/>
        <p:txBody>
          <a:bodyPr/>
          <a:lstStyle/>
          <a:p>
            <a:r>
              <a:rPr lang="de-DE"/>
              <a:t>23.11.2017</a:t>
            </a:r>
          </a:p>
        </p:txBody>
      </p:sp>
      <p:sp>
        <p:nvSpPr>
          <p:cNvPr id="7" name="Fußzeilenplatzhalter 6"/>
          <p:cNvSpPr>
            <a:spLocks noGrp="1"/>
          </p:cNvSpPr>
          <p:nvPr>
            <p:ph type="ftr" sz="quarter" idx="11"/>
          </p:nvPr>
        </p:nvSpPr>
        <p:spPr/>
        <p:txBody>
          <a:bodyPr/>
          <a:lstStyle/>
          <a:p>
            <a:endParaRPr lang="de-DE"/>
          </a:p>
        </p:txBody>
      </p:sp>
      <p:sp>
        <p:nvSpPr>
          <p:cNvPr id="8" name="Foliennummernplatzhalter 7"/>
          <p:cNvSpPr>
            <a:spLocks noGrp="1"/>
          </p:cNvSpPr>
          <p:nvPr>
            <p:ph type="sldNum" sz="quarter" idx="12"/>
          </p:nvPr>
        </p:nvSpPr>
        <p:spPr/>
        <p:txBody>
          <a:bodyPr/>
          <a:lstStyle/>
          <a:p>
            <a:fld id="{93C795C4-4A26-412B-AA90-98E97FF83D41}" type="slidenum">
              <a:rPr lang="de-DE" smtClean="0"/>
              <a:pPr/>
              <a:t>‹#›</a:t>
            </a:fld>
            <a:endParaRPr lang="de-DE"/>
          </a:p>
        </p:txBody>
      </p:sp>
    </p:spTree>
    <p:extLst>
      <p:ext uri="{BB962C8B-B14F-4D97-AF65-F5344CB8AC3E}">
        <p14:creationId xmlns:p14="http://schemas.microsoft.com/office/powerpoint/2010/main" val="79739306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ustom cha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23.11.2017</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28273780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23.11.2017</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5689598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o slidenumber, no da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27268376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1 column wh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latin typeface="+mj-lt"/>
              </a:defRPr>
            </a:lvl1pPr>
            <a:lvl2pPr marL="542925" indent="-187325">
              <a:spcAft>
                <a:spcPts val="1000"/>
              </a:spcAft>
              <a:defRPr>
                <a:latin typeface="+mj-lt"/>
              </a:defRPr>
            </a:lvl2pPr>
            <a:lvl3pPr marL="720725" indent="-177800">
              <a:spcAft>
                <a:spcPts val="1000"/>
              </a:spcAft>
              <a:defRPr>
                <a:latin typeface="+mj-lt"/>
              </a:defRPr>
            </a:lvl3pPr>
            <a:lvl4pPr marL="898525" indent="-177800">
              <a:spcAft>
                <a:spcPts val="1000"/>
              </a:spcAft>
              <a:defRPr>
                <a:latin typeface="+mj-lt"/>
              </a:defRPr>
            </a:lvl4pPr>
            <a:lvl5pPr marL="1076325" indent="-177800">
              <a:spcAft>
                <a:spcPts val="1000"/>
              </a:spcAft>
              <a:defRPr>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78237043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de-DE" dirty="0"/>
              <a:t>Titelmasterformat durch Klicken bearbeiten</a:t>
            </a:r>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4875816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3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de-DE"/>
              <a:t>Titelmasterformat durch Klicken bearbeiten</a:t>
            </a:r>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427577236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genda 1 column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e-DE"/>
              <a:t>Titelmasterformat durch Klicken bearbeiten</a:t>
            </a:r>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solidFill>
                  <a:srgbClr val="FFFFFF"/>
                </a:solidFill>
                <a:latin typeface="+mj-lt"/>
              </a:defRPr>
            </a:lvl1pPr>
            <a:lvl2pPr marL="542925" indent="-187325">
              <a:spcAft>
                <a:spcPts val="1000"/>
              </a:spcAft>
              <a:defRPr>
                <a:solidFill>
                  <a:srgbClr val="FFFFFF"/>
                </a:solidFill>
                <a:latin typeface="+mj-lt"/>
              </a:defRPr>
            </a:lvl2pPr>
            <a:lvl3pPr marL="720725" indent="-177800">
              <a:spcAft>
                <a:spcPts val="1000"/>
              </a:spcAft>
              <a:defRPr>
                <a:solidFill>
                  <a:srgbClr val="FFFFFF"/>
                </a:solidFill>
                <a:latin typeface="+mj-lt"/>
              </a:defRPr>
            </a:lvl3pPr>
            <a:lvl4pPr marL="898525" indent="-177800">
              <a:spcAft>
                <a:spcPts val="1000"/>
              </a:spcAft>
              <a:defRPr>
                <a:solidFill>
                  <a:srgbClr val="FFFFFF"/>
                </a:solidFill>
                <a:latin typeface="+mj-lt"/>
              </a:defRPr>
            </a:lvl4pPr>
            <a:lvl5pPr marL="1076325" indent="-177800">
              <a:spcAft>
                <a:spcPts val="1000"/>
              </a:spcAft>
              <a:defRPr>
                <a:solidFill>
                  <a:srgbClr val="FFFFFF"/>
                </a:solidFill>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defRPr>
                <a:solidFill>
                  <a:srgbClr val="FFFFFF"/>
                </a:solidFill>
              </a:defRPr>
            </a:lvl1pPr>
          </a:lstStyle>
          <a:p>
            <a:endParaRPr lang="de-DE"/>
          </a:p>
        </p:txBody>
      </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1954738925"/>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e-DE"/>
              <a:t>Titelmasterformat durch Klicken bearbeiten</a:t>
            </a:r>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313671495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3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e-DE"/>
              <a:t>Titelmasterformat durch Klicken bearbeiten</a:t>
            </a:r>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7629056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full color">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1600" y="1573200"/>
            <a:ext cx="6012000" cy="1224000"/>
          </a:xfrm>
        </p:spPr>
        <p:txBody>
          <a:bodyPr anchor="b" anchorCtr="0">
            <a:noAutofit/>
          </a:bodyPr>
          <a:lstStyle>
            <a:lvl1pPr algn="r">
              <a:lnSpc>
                <a:spcPts val="4600"/>
              </a:lnSpc>
              <a:defRPr sz="4600" kern="100" baseline="0">
                <a:solidFill>
                  <a:srgbClr val="FFFFFF"/>
                </a:solidFill>
              </a:defRPr>
            </a:lvl1pPr>
          </a:lstStyle>
          <a:p>
            <a:r>
              <a:rPr lang="de-DE" dirty="0"/>
              <a:t>Titelmasterformat durch Klicken bearbeiten</a:t>
            </a:r>
          </a:p>
        </p:txBody>
      </p:sp>
      <p:sp>
        <p:nvSpPr>
          <p:cNvPr id="3" name="Untertitel 2"/>
          <p:cNvSpPr>
            <a:spLocks noGrp="1"/>
          </p:cNvSpPr>
          <p:nvPr>
            <p:ph type="subTitle" idx="1"/>
          </p:nvPr>
        </p:nvSpPr>
        <p:spPr>
          <a:xfrm>
            <a:off x="831600" y="2901600"/>
            <a:ext cx="6012000" cy="543600"/>
          </a:xfrm>
        </p:spPr>
        <p:txBody>
          <a:bodyPr>
            <a:noAutofit/>
          </a:bodyPr>
          <a:lstStyle>
            <a:lvl1pPr marL="0" indent="0" algn="r">
              <a:lnSpc>
                <a:spcPct val="100000"/>
              </a:lnSpc>
              <a:spcAft>
                <a:spcPts val="600"/>
              </a:spcAft>
              <a:buNone/>
              <a:defRPr sz="1900" kern="100" baseline="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5414400" y="522000"/>
            <a:ext cx="1440000" cy="144000"/>
          </a:xfrm>
        </p:spPr>
        <p:txBody>
          <a:bodyPr/>
          <a:lstStyle>
            <a:lvl1pPr algn="r">
              <a:defRPr>
                <a:solidFill>
                  <a:srgbClr val="FFFFFF"/>
                </a:solidFill>
              </a:defRPr>
            </a:lvl1pPr>
          </a:lstStyle>
          <a:p>
            <a:r>
              <a:rPr lang="de-DE"/>
              <a:t>23.11.2017</a:t>
            </a:r>
            <a:endParaRPr lang="de-DE" dirty="0"/>
          </a:p>
        </p:txBody>
      </p:sp>
      <p:grpSp>
        <p:nvGrpSpPr>
          <p:cNvPr id="11" name="Gruppieren 10"/>
          <p:cNvGrpSpPr/>
          <p:nvPr userDrawn="1"/>
        </p:nvGrpSpPr>
        <p:grpSpPr>
          <a:xfrm>
            <a:off x="0" y="0"/>
            <a:ext cx="9144000" cy="5144400"/>
            <a:chOff x="0" y="0"/>
            <a:chExt cx="9144000" cy="5144400"/>
          </a:xfrm>
        </p:grpSpPr>
        <p:sp>
          <p:nvSpPr>
            <p:cNvPr id="7" name="Rechteck 6"/>
            <p:cNvSpPr/>
            <p:nvPr userDrawn="1"/>
          </p:nvSpPr>
          <p:spPr>
            <a:xfrm>
              <a:off x="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7786800" y="0"/>
              <a:ext cx="1357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218000" y="0"/>
              <a:ext cx="5688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9600" y="3708000"/>
            <a:ext cx="2124877" cy="630000"/>
          </a:xfrm>
          <a:prstGeom prst="rect">
            <a:avLst/>
          </a:prstGeom>
        </p:spPr>
      </p:pic>
    </p:spTree>
    <p:extLst>
      <p:ext uri="{BB962C8B-B14F-4D97-AF65-F5344CB8AC3E}">
        <p14:creationId xmlns:p14="http://schemas.microsoft.com/office/powerpoint/2010/main" val="43713113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less colour">
    <p:spTree>
      <p:nvGrpSpPr>
        <p:cNvPr id="1" name=""/>
        <p:cNvGrpSpPr/>
        <p:nvPr/>
      </p:nvGrpSpPr>
      <p:grpSpPr>
        <a:xfrm>
          <a:off x="0" y="0"/>
          <a:ext cx="0" cy="0"/>
          <a:chOff x="0" y="0"/>
          <a:chExt cx="0" cy="0"/>
        </a:xfrm>
      </p:grpSpPr>
      <p:sp>
        <p:nvSpPr>
          <p:cNvPr id="2" name="Titel 1"/>
          <p:cNvSpPr>
            <a:spLocks noGrp="1"/>
          </p:cNvSpPr>
          <p:nvPr>
            <p:ph type="title"/>
          </p:nvPr>
        </p:nvSpPr>
        <p:spPr>
          <a:xfrm>
            <a:off x="1566000" y="1159200"/>
            <a:ext cx="6012000" cy="2574000"/>
          </a:xfrm>
        </p:spPr>
        <p:txBody>
          <a:bodyPr anchor="b" anchorCtr="0">
            <a:noAutofit/>
          </a:bodyPr>
          <a:lstStyle>
            <a:lvl1pPr algn="r">
              <a:lnSpc>
                <a:spcPts val="6400"/>
              </a:lnSpc>
              <a:defRPr sz="6400" b="0" cap="none" baseline="0"/>
            </a:lvl1pPr>
          </a:lstStyle>
          <a:p>
            <a:r>
              <a:rPr lang="de-DE" dirty="0"/>
              <a:t>Titelmasterformat durch Klicken bearbeiten</a:t>
            </a:r>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568209515"/>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full color 1">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2800" y="1159200"/>
            <a:ext cx="6012000" cy="2574000"/>
          </a:xfrm>
        </p:spPr>
        <p:txBody>
          <a:bodyPr anchor="b" anchorCtr="0">
            <a:noAutofit/>
          </a:bodyPr>
          <a:lstStyle>
            <a:lvl1pPr algn="r">
              <a:lnSpc>
                <a:spcPts val="6400"/>
              </a:lnSpc>
              <a:defRPr sz="6400" b="0" cap="none" baseline="0">
                <a:solidFill>
                  <a:srgbClr val="FFFFFF"/>
                </a:solidFill>
              </a:defRPr>
            </a:lvl1pPr>
          </a:lstStyle>
          <a:p>
            <a:r>
              <a:rPr lang="de-DE" dirty="0"/>
              <a:t>Titelmasterformat durch Klicken bearbeiten</a:t>
            </a:r>
          </a:p>
        </p:txBody>
      </p:sp>
      <p:grpSp>
        <p:nvGrpSpPr>
          <p:cNvPr id="3" name="Gruppieren 2"/>
          <p:cNvGrpSpPr/>
          <p:nvPr userDrawn="1"/>
        </p:nvGrpSpPr>
        <p:grpSpPr>
          <a:xfrm>
            <a:off x="6652800" y="0"/>
            <a:ext cx="2491200" cy="5144400"/>
            <a:chOff x="6652800" y="0"/>
            <a:chExt cx="2491200" cy="5144400"/>
          </a:xfrm>
        </p:grpSpPr>
        <p:sp>
          <p:nvSpPr>
            <p:cNvPr id="8" name="Rechteck 7"/>
            <p:cNvSpPr/>
            <p:nvPr userDrawn="1"/>
          </p:nvSpPr>
          <p:spPr>
            <a:xfrm>
              <a:off x="7030800" y="0"/>
              <a:ext cx="2113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6652800" y="0"/>
              <a:ext cx="3780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89924202"/>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full color 2">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18800" y="1159200"/>
            <a:ext cx="6012000" cy="2574000"/>
          </a:xfrm>
        </p:spPr>
        <p:txBody>
          <a:bodyPr anchor="b" anchorCtr="0">
            <a:noAutofit/>
          </a:bodyPr>
          <a:lstStyle>
            <a:lvl1pPr algn="r">
              <a:lnSpc>
                <a:spcPts val="6400"/>
              </a:lnSpc>
              <a:defRPr sz="6400" b="0" cap="none" baseline="0">
                <a:solidFill>
                  <a:srgbClr val="FFFFFF"/>
                </a:solidFill>
              </a:defRPr>
            </a:lvl1pPr>
          </a:lstStyle>
          <a:p>
            <a:r>
              <a:rPr lang="de-DE" dirty="0"/>
              <a:t>Titelmasterformat durch Klicken bearbeiten</a:t>
            </a:r>
          </a:p>
        </p:txBody>
      </p:sp>
      <p:sp>
        <p:nvSpPr>
          <p:cNvPr id="8" name="Rechteck 7"/>
          <p:cNvSpPr/>
          <p:nvPr userDrawn="1"/>
        </p:nvSpPr>
        <p:spPr>
          <a:xfrm>
            <a:off x="7408800" y="0"/>
            <a:ext cx="1735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0"/>
            <a:ext cx="601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797803"/>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chart less color">
    <p:spTree>
      <p:nvGrpSpPr>
        <p:cNvPr id="1" name=""/>
        <p:cNvGrpSpPr/>
        <p:nvPr/>
      </p:nvGrpSpPr>
      <p:grpSpPr>
        <a:xfrm>
          <a:off x="0" y="0"/>
          <a:ext cx="0" cy="0"/>
          <a:chOff x="0" y="0"/>
          <a:chExt cx="0" cy="0"/>
        </a:xfrm>
      </p:grpSpPr>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261600"/>
            <a:ext cx="2124877" cy="630000"/>
          </a:xfrm>
          <a:prstGeom prst="rect">
            <a:avLst/>
          </a:prstGeom>
        </p:spPr>
      </p:pic>
      <p:grpSp>
        <p:nvGrpSpPr>
          <p:cNvPr id="11" name="Gruppieren 10"/>
          <p:cNvGrpSpPr/>
          <p:nvPr userDrawn="1"/>
        </p:nvGrpSpPr>
        <p:grpSpPr>
          <a:xfrm>
            <a:off x="7974000" y="0"/>
            <a:ext cx="1170000" cy="5144400"/>
            <a:chOff x="7974000" y="0"/>
            <a:chExt cx="1170000" cy="5144400"/>
          </a:xfrm>
        </p:grpSpPr>
        <p:sp>
          <p:nvSpPr>
            <p:cNvPr id="8" name="Rechteck 7"/>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platzhalter 2"/>
          <p:cNvSpPr>
            <a:spLocks noGrp="1"/>
          </p:cNvSpPr>
          <p:nvPr>
            <p:ph type="body" sz="quarter" idx="10"/>
          </p:nvPr>
        </p:nvSpPr>
        <p:spPr>
          <a:xfrm>
            <a:off x="2804400" y="1159200"/>
            <a:ext cx="4791600" cy="1080000"/>
          </a:xfrm>
        </p:spPr>
        <p:txBody>
          <a:bodyPr/>
          <a:lstStyle>
            <a:lvl1pPr algn="r">
              <a:lnSpc>
                <a:spcPct val="100000"/>
              </a:lnSpc>
              <a:spcAft>
                <a:spcPts val="0"/>
              </a:spcAft>
              <a:defRPr sz="6000">
                <a:solidFill>
                  <a:srgbClr val="EA1C0A"/>
                </a:solidFill>
                <a:latin typeface="+mj-lt"/>
              </a:defRPr>
            </a:lvl1pPr>
            <a:lvl2pPr algn="r">
              <a:lnSpc>
                <a:spcPct val="100000"/>
              </a:lnSpc>
              <a:spcAft>
                <a:spcPts val="0"/>
              </a:spcAft>
              <a:defRPr sz="6000">
                <a:solidFill>
                  <a:srgbClr val="EA1C0A"/>
                </a:solidFill>
                <a:latin typeface="+mj-lt"/>
              </a:defRPr>
            </a:lvl2pPr>
            <a:lvl3pPr algn="r">
              <a:lnSpc>
                <a:spcPct val="100000"/>
              </a:lnSpc>
              <a:spcAft>
                <a:spcPts val="0"/>
              </a:spcAft>
              <a:defRPr sz="6000">
                <a:solidFill>
                  <a:srgbClr val="EA1C0A"/>
                </a:solidFill>
                <a:latin typeface="+mj-lt"/>
              </a:defRPr>
            </a:lvl3pPr>
            <a:lvl4pPr algn="r">
              <a:lnSpc>
                <a:spcPct val="100000"/>
              </a:lnSpc>
              <a:spcAft>
                <a:spcPts val="0"/>
              </a:spcAft>
              <a:defRPr sz="6000">
                <a:solidFill>
                  <a:srgbClr val="EA1C0A"/>
                </a:solidFill>
                <a:latin typeface="+mj-lt"/>
              </a:defRPr>
            </a:lvl4pPr>
            <a:lvl5pPr algn="r">
              <a:lnSpc>
                <a:spcPct val="100000"/>
              </a:lnSpc>
              <a:spcAft>
                <a:spcPts val="0"/>
              </a:spcAft>
              <a:defRPr sz="6000">
                <a:solidFill>
                  <a:srgbClr val="EA1C0A"/>
                </a:solidFill>
                <a:latin typeface="+mj-lt"/>
              </a:defRPr>
            </a:lvl5pPr>
          </a:lstStyle>
          <a:p>
            <a:pPr lvl="0"/>
            <a:endParaRPr lang="de-DE" dirty="0"/>
          </a:p>
        </p:txBody>
      </p:sp>
      <p:sp>
        <p:nvSpPr>
          <p:cNvPr id="7" name="Textplatzhalter 6"/>
          <p:cNvSpPr>
            <a:spLocks noGrp="1"/>
          </p:cNvSpPr>
          <p:nvPr>
            <p:ph type="body" sz="quarter" idx="11"/>
          </p:nvPr>
        </p:nvSpPr>
        <p:spPr>
          <a:xfrm>
            <a:off x="2804400" y="2268000"/>
            <a:ext cx="4791600" cy="774000"/>
          </a:xfrm>
        </p:spPr>
        <p:txBody>
          <a:bodyPr/>
          <a:lstStyle>
            <a:lvl1pPr algn="r">
              <a:lnSpc>
                <a:spcPct val="100000"/>
              </a:lnSpc>
              <a:spcAft>
                <a:spcPts val="0"/>
              </a:spcAft>
              <a:defRPr sz="2500">
                <a:solidFill>
                  <a:srgbClr val="EA1C0A"/>
                </a:solidFill>
              </a:defRPr>
            </a:lvl1pPr>
          </a:lstStyle>
          <a:p>
            <a:pPr lvl="0"/>
            <a:endParaRPr lang="de-DE" dirty="0"/>
          </a:p>
        </p:txBody>
      </p:sp>
    </p:spTree>
    <p:extLst>
      <p:ext uri="{BB962C8B-B14F-4D97-AF65-F5344CB8AC3E}">
        <p14:creationId xmlns:p14="http://schemas.microsoft.com/office/powerpoint/2010/main" val="275050251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chart full color">
    <p:bg>
      <p:bgPr>
        <a:solidFill>
          <a:srgbClr val="EA1C0A"/>
        </a:solidFill>
        <a:effectLst/>
      </p:bgPr>
    </p:bg>
    <p:spTree>
      <p:nvGrpSpPr>
        <p:cNvPr id="1" name=""/>
        <p:cNvGrpSpPr/>
        <p:nvPr/>
      </p:nvGrpSpPr>
      <p:grpSpPr>
        <a:xfrm>
          <a:off x="0" y="0"/>
          <a:ext cx="0" cy="0"/>
          <a:chOff x="0" y="0"/>
          <a:chExt cx="0" cy="0"/>
        </a:xfrm>
      </p:grpSpPr>
      <p:sp>
        <p:nvSpPr>
          <p:cNvPr id="8" name="Rechteck 7"/>
          <p:cNvSpPr/>
          <p:nvPr userDrawn="1"/>
        </p:nvSpPr>
        <p:spPr>
          <a:xfrm>
            <a:off x="7884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7884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6343200" y="0"/>
            <a:ext cx="28008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1200" y="3261600"/>
            <a:ext cx="2124877" cy="630000"/>
          </a:xfrm>
          <a:prstGeom prst="rect">
            <a:avLst/>
          </a:prstGeom>
        </p:spPr>
      </p:pic>
      <p:sp>
        <p:nvSpPr>
          <p:cNvPr id="4" name="Textplatzhalter 3"/>
          <p:cNvSpPr>
            <a:spLocks noGrp="1"/>
          </p:cNvSpPr>
          <p:nvPr>
            <p:ph type="body" sz="quarter" idx="10"/>
          </p:nvPr>
        </p:nvSpPr>
        <p:spPr>
          <a:xfrm>
            <a:off x="1166400" y="1159200"/>
            <a:ext cx="4791600" cy="1080000"/>
          </a:xfrm>
        </p:spPr>
        <p:txBody>
          <a:bodyPr/>
          <a:lstStyle>
            <a:lvl1pPr algn="r">
              <a:lnSpc>
                <a:spcPct val="100000"/>
              </a:lnSpc>
              <a:spcAft>
                <a:spcPts val="0"/>
              </a:spcAft>
              <a:defRPr sz="6000">
                <a:solidFill>
                  <a:srgbClr val="FFFFFF"/>
                </a:solidFill>
                <a:latin typeface="+mj-lt"/>
              </a:defRPr>
            </a:lvl1pPr>
            <a:lvl2pPr algn="r">
              <a:lnSpc>
                <a:spcPct val="100000"/>
              </a:lnSpc>
              <a:spcAft>
                <a:spcPts val="0"/>
              </a:spcAft>
              <a:defRPr sz="6000">
                <a:solidFill>
                  <a:srgbClr val="FFFFFF"/>
                </a:solidFill>
                <a:latin typeface="+mj-lt"/>
              </a:defRPr>
            </a:lvl2pPr>
            <a:lvl3pPr algn="r">
              <a:lnSpc>
                <a:spcPct val="100000"/>
              </a:lnSpc>
              <a:spcAft>
                <a:spcPts val="0"/>
              </a:spcAft>
              <a:defRPr sz="6000">
                <a:solidFill>
                  <a:srgbClr val="FFFFFF"/>
                </a:solidFill>
                <a:latin typeface="+mj-lt"/>
              </a:defRPr>
            </a:lvl3pPr>
            <a:lvl4pPr algn="r">
              <a:lnSpc>
                <a:spcPct val="100000"/>
              </a:lnSpc>
              <a:spcAft>
                <a:spcPts val="0"/>
              </a:spcAft>
              <a:defRPr sz="6000">
                <a:solidFill>
                  <a:srgbClr val="FFFFFF"/>
                </a:solidFill>
                <a:latin typeface="+mj-lt"/>
              </a:defRPr>
            </a:lvl4pPr>
            <a:lvl5pPr algn="r">
              <a:lnSpc>
                <a:spcPct val="100000"/>
              </a:lnSpc>
              <a:spcAft>
                <a:spcPts val="0"/>
              </a:spcAft>
              <a:defRPr sz="6000">
                <a:solidFill>
                  <a:srgbClr val="FFFFFF"/>
                </a:solidFill>
                <a:latin typeface="+mj-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1"/>
          </p:nvPr>
        </p:nvSpPr>
        <p:spPr>
          <a:xfrm>
            <a:off x="1166400" y="2268000"/>
            <a:ext cx="4791600" cy="774000"/>
          </a:xfrm>
        </p:spPr>
        <p:txBody>
          <a:bodyPr/>
          <a:lstStyle>
            <a:lvl1pPr algn="r">
              <a:lnSpc>
                <a:spcPct val="100000"/>
              </a:lnSpc>
              <a:spcAft>
                <a:spcPts val="0"/>
              </a:spcAft>
              <a:defRPr sz="2500">
                <a:solidFill>
                  <a:srgbClr val="FFFFFF"/>
                </a:solidFill>
              </a:defRPr>
            </a:lvl1pPr>
            <a:lvl2pPr algn="r">
              <a:lnSpc>
                <a:spcPct val="100000"/>
              </a:lnSpc>
              <a:spcAft>
                <a:spcPts val="0"/>
              </a:spcAft>
              <a:defRPr sz="2500">
                <a:solidFill>
                  <a:srgbClr val="FFFFFF"/>
                </a:solidFill>
              </a:defRPr>
            </a:lvl2pPr>
            <a:lvl3pPr algn="r">
              <a:lnSpc>
                <a:spcPct val="100000"/>
              </a:lnSpc>
              <a:spcAft>
                <a:spcPts val="0"/>
              </a:spcAft>
              <a:defRPr sz="2500">
                <a:solidFill>
                  <a:srgbClr val="FFFFFF"/>
                </a:solidFill>
              </a:defRPr>
            </a:lvl3pPr>
            <a:lvl4pPr algn="r">
              <a:lnSpc>
                <a:spcPct val="100000"/>
              </a:lnSpc>
              <a:spcAft>
                <a:spcPts val="0"/>
              </a:spcAft>
              <a:defRPr sz="2500">
                <a:solidFill>
                  <a:srgbClr val="FFFFFF"/>
                </a:solidFill>
              </a:defRPr>
            </a:lvl4pPr>
            <a:lvl5pPr algn="r">
              <a:lnSpc>
                <a:spcPct val="100000"/>
              </a:lnSpc>
              <a:spcAft>
                <a:spcPts val="0"/>
              </a:spcAft>
              <a:defRPr sz="2500">
                <a:solidFill>
                  <a:srgbClr val="FFFFF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4447040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image">
    <p:spTree>
      <p:nvGrpSpPr>
        <p:cNvPr id="1" name=""/>
        <p:cNvGrpSpPr/>
        <p:nvPr/>
      </p:nvGrpSpPr>
      <p:grpSpPr>
        <a:xfrm>
          <a:off x="0" y="0"/>
          <a:ext cx="0" cy="0"/>
          <a:chOff x="0" y="0"/>
          <a:chExt cx="0" cy="0"/>
        </a:xfrm>
      </p:grpSpPr>
      <p:grpSp>
        <p:nvGrpSpPr>
          <p:cNvPr id="6" name="Gruppieren 5"/>
          <p:cNvGrpSpPr/>
          <p:nvPr userDrawn="1"/>
        </p:nvGrpSpPr>
        <p:grpSpPr>
          <a:xfrm>
            <a:off x="0" y="0"/>
            <a:ext cx="9144000" cy="5144400"/>
            <a:chOff x="0" y="0"/>
            <a:chExt cx="9144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6649200" y="0"/>
              <a:ext cx="22716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6012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400" y="-1"/>
            <a:ext cx="6058455" cy="5144400"/>
          </a:xfrm>
          <a:prstGeom prst="rect">
            <a:avLst/>
          </a:prstGeom>
        </p:spPr>
      </p:pic>
      <p:sp>
        <p:nvSpPr>
          <p:cNvPr id="2" name="Titel 1"/>
          <p:cNvSpPr>
            <a:spLocks noGrp="1"/>
          </p:cNvSpPr>
          <p:nvPr>
            <p:ph type="ctrTitle"/>
          </p:nvPr>
        </p:nvSpPr>
        <p:spPr>
          <a:xfrm>
            <a:off x="979200" y="1573200"/>
            <a:ext cx="5295600" cy="1224000"/>
          </a:xfrm>
        </p:spPr>
        <p:txBody>
          <a:bodyPr anchor="b" anchorCtr="0">
            <a:noAutofit/>
          </a:bodyPr>
          <a:lstStyle>
            <a:lvl1pPr algn="r">
              <a:lnSpc>
                <a:spcPts val="4600"/>
              </a:lnSpc>
              <a:defRPr sz="4600" kern="100" baseline="0"/>
            </a:lvl1pPr>
          </a:lstStyle>
          <a:p>
            <a:r>
              <a:rPr lang="de-DE" dirty="0"/>
              <a:t>Titelmasterformat durch Klicken bearbeiten</a:t>
            </a:r>
          </a:p>
        </p:txBody>
      </p:sp>
      <p:sp>
        <p:nvSpPr>
          <p:cNvPr id="3" name="Untertitel 2"/>
          <p:cNvSpPr>
            <a:spLocks noGrp="1"/>
          </p:cNvSpPr>
          <p:nvPr>
            <p:ph type="subTitle" idx="1"/>
          </p:nvPr>
        </p:nvSpPr>
        <p:spPr>
          <a:xfrm>
            <a:off x="979200" y="2901600"/>
            <a:ext cx="52956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4845600" y="522000"/>
            <a:ext cx="1440000" cy="144000"/>
          </a:xfrm>
        </p:spPr>
        <p:txBody>
          <a:bodyPr/>
          <a:lstStyle>
            <a:lvl1pPr algn="r">
              <a:defRPr>
                <a:solidFill>
                  <a:srgbClr val="FFFFFF"/>
                </a:solidFill>
              </a:defRPr>
            </a:lvl1pPr>
          </a:lstStyle>
          <a:p>
            <a:r>
              <a:rPr lang="de-DE"/>
              <a:t>23.11.2017</a:t>
            </a:r>
            <a:endParaRPr lang="de-DE" dirty="0"/>
          </a:p>
        </p:txBody>
      </p:sp>
      <p:pic>
        <p:nvPicPr>
          <p:cNvPr id="5" name="EON_Logo_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0800" y="3708000"/>
            <a:ext cx="2124877" cy="630000"/>
          </a:xfrm>
          <a:prstGeom prst="rect">
            <a:avLst/>
          </a:prstGeom>
        </p:spPr>
      </p:pic>
    </p:spTree>
    <p:extLst>
      <p:ext uri="{BB962C8B-B14F-4D97-AF65-F5344CB8AC3E}">
        <p14:creationId xmlns:p14="http://schemas.microsoft.com/office/powerpoint/2010/main" val="70931992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23.11.2017</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06450086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9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23.11.2017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0811536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325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23.11.2017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
        <p:nvSpPr>
          <p:cNvPr id="8" name="Inhaltsplatzhalter 3"/>
          <p:cNvSpPr>
            <a:spLocks noGrp="1"/>
          </p:cNvSpPr>
          <p:nvPr>
            <p:ph sz="half" idx="13"/>
          </p:nvPr>
        </p:nvSpPr>
        <p:spPr>
          <a:xfrm>
            <a:off x="61416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3070552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7825" y="1371600"/>
            <a:ext cx="5508000" cy="33988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23.11.2017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6138000" y="1371600"/>
            <a:ext cx="2628000" cy="2628000"/>
          </a:xfrm>
        </p:spPr>
        <p:txBody>
          <a:bodyPr/>
          <a:lstStyle/>
          <a:p>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84698186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medium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Inhaltsplatzhalter 3"/>
          <p:cNvSpPr>
            <a:spLocks noGrp="1"/>
          </p:cNvSpPr>
          <p:nvPr>
            <p:ph sz="half"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r>
              <a:rPr lang="de-DE"/>
              <a:t>23.11.2017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0" y="1371600"/>
            <a:ext cx="5886000" cy="3772800"/>
          </a:xfrm>
        </p:spPr>
        <p:txBody>
          <a:bodyPr/>
          <a:lstStyle/>
          <a:p>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259384044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23.11.2017</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
        <p:nvSpPr>
          <p:cNvPr id="9" name="Bildplatzhalter 8"/>
          <p:cNvSpPr>
            <a:spLocks noGrp="1"/>
          </p:cNvSpPr>
          <p:nvPr>
            <p:ph type="pic" sz="quarter" idx="13"/>
          </p:nvPr>
        </p:nvSpPr>
        <p:spPr>
          <a:xfrm>
            <a:off x="0" y="1371600"/>
            <a:ext cx="9144000" cy="3772800"/>
          </a:xfrm>
        </p:spPr>
        <p:txBody>
          <a:bodyPr/>
          <a:lstStyle/>
          <a:p>
            <a:endParaRPr lang="de-DE"/>
          </a:p>
        </p:txBody>
      </p:sp>
    </p:spTree>
    <p:extLst>
      <p:ext uri="{BB962C8B-B14F-4D97-AF65-F5344CB8AC3E}">
        <p14:creationId xmlns:p14="http://schemas.microsoft.com/office/powerpoint/2010/main" val="2061655553"/>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00" y="378000"/>
            <a:ext cx="5508000" cy="72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78000" y="1371600"/>
            <a:ext cx="6948000" cy="33984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736400" y="4662000"/>
            <a:ext cx="756000" cy="144000"/>
          </a:xfrm>
          <a:prstGeom prst="rect">
            <a:avLst/>
          </a:prstGeom>
        </p:spPr>
        <p:txBody>
          <a:bodyPr vert="horz" lIns="0" tIns="0" rIns="0" bIns="0" rtlCol="0" anchor="t" anchorCtr="0">
            <a:noAutofit/>
          </a:bodyPr>
          <a:lstStyle>
            <a:lvl1pPr algn="r">
              <a:lnSpc>
                <a:spcPts val="1125"/>
              </a:lnSpc>
              <a:defRPr sz="900">
                <a:solidFill>
                  <a:srgbClr val="000000"/>
                </a:solidFill>
              </a:defRPr>
            </a:lvl1pPr>
          </a:lstStyle>
          <a:p>
            <a:r>
              <a:rPr lang="de-DE"/>
              <a:t>23.11.2017</a:t>
            </a:r>
          </a:p>
        </p:txBody>
      </p:sp>
      <p:sp>
        <p:nvSpPr>
          <p:cNvPr id="5" name="Fußzeilenplatzhalter 4"/>
          <p:cNvSpPr>
            <a:spLocks noGrp="1"/>
          </p:cNvSpPr>
          <p:nvPr>
            <p:ph type="ftr" sz="quarter" idx="3"/>
          </p:nvPr>
        </p:nvSpPr>
        <p:spPr>
          <a:xfrm>
            <a:off x="7020000" y="518400"/>
            <a:ext cx="1746000" cy="306000"/>
          </a:xfrm>
          <a:prstGeom prst="rect">
            <a:avLst/>
          </a:prstGeom>
        </p:spPr>
        <p:txBody>
          <a:bodyPr vert="horz" lIns="0" tIns="0" rIns="0" bIns="0" rtlCol="0" anchor="t" anchorCtr="0">
            <a:noAutofit/>
          </a:bodyPr>
          <a:lstStyle>
            <a:lvl1pPr algn="r">
              <a:lnSpc>
                <a:spcPts val="1125"/>
              </a:lnSpc>
              <a:defRPr sz="900">
                <a:solidFill>
                  <a:srgbClr val="000000"/>
                </a:solidFill>
                <a:latin typeface="+mj-lt"/>
              </a:defRPr>
            </a:lvl1pPr>
          </a:lstStyle>
          <a:p>
            <a:endParaRPr lang="de-DE"/>
          </a:p>
        </p:txBody>
      </p:sp>
      <p:sp>
        <p:nvSpPr>
          <p:cNvPr id="6" name="Foliennummernplatzhalter 5"/>
          <p:cNvSpPr>
            <a:spLocks noGrp="1"/>
          </p:cNvSpPr>
          <p:nvPr>
            <p:ph type="sldNum" sz="quarter" idx="4"/>
          </p:nvPr>
        </p:nvSpPr>
        <p:spPr>
          <a:xfrm>
            <a:off x="8492400" y="4662000"/>
            <a:ext cx="273600" cy="144000"/>
          </a:xfrm>
          <a:prstGeom prst="rect">
            <a:avLst/>
          </a:prstGeom>
        </p:spPr>
        <p:txBody>
          <a:bodyPr vert="horz" lIns="0" tIns="0" rIns="0" bIns="0" rtlCol="0" anchor="t" anchorCtr="0">
            <a:noAutofit/>
          </a:bodyPr>
          <a:lstStyle>
            <a:lvl1pPr algn="r">
              <a:lnSpc>
                <a:spcPts val="1125"/>
              </a:lnSpc>
              <a:defRPr sz="900">
                <a:solidFill>
                  <a:srgbClr val="000000"/>
                </a:solidFill>
                <a:latin typeface="+mn-lt"/>
              </a:defRPr>
            </a:lvl1pPr>
          </a:lstStyle>
          <a:p>
            <a:fld id="{93C795C4-4A26-412B-AA90-98E97FF83D41}" type="slidenum">
              <a:rPr lang="de-DE" smtClean="0"/>
              <a:pPr/>
              <a:t>‹#›</a:t>
            </a:fld>
            <a:endParaRPr lang="de-DE"/>
          </a:p>
        </p:txBody>
      </p:sp>
    </p:spTree>
    <p:extLst>
      <p:ext uri="{BB962C8B-B14F-4D97-AF65-F5344CB8AC3E}">
        <p14:creationId xmlns:p14="http://schemas.microsoft.com/office/powerpoint/2010/main" val="417694637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52" r:id="rId5"/>
    <p:sldLayoutId id="2147483658" r:id="rId6"/>
    <p:sldLayoutId id="2147483662" r:id="rId7"/>
    <p:sldLayoutId id="2147483660" r:id="rId8"/>
    <p:sldLayoutId id="2147483664" r:id="rId9"/>
    <p:sldLayoutId id="2147483665" r:id="rId10"/>
    <p:sldLayoutId id="2147483654" r:id="rId11"/>
    <p:sldLayoutId id="2147483655" r:id="rId12"/>
    <p:sldLayoutId id="2147483678" r:id="rId13"/>
    <p:sldLayoutId id="2147483668" r:id="rId14"/>
    <p:sldLayoutId id="2147483675" r:id="rId15"/>
    <p:sldLayoutId id="2147483676" r:id="rId16"/>
    <p:sldLayoutId id="2147483677" r:id="rId17"/>
    <p:sldLayoutId id="2147483674" r:id="rId18"/>
    <p:sldLayoutId id="2147483669" r:id="rId19"/>
    <p:sldLayoutId id="2147483651" r:id="rId20"/>
    <p:sldLayoutId id="2147483670" r:id="rId21"/>
    <p:sldLayoutId id="2147483671" r:id="rId22"/>
    <p:sldLayoutId id="2147483672" r:id="rId23"/>
    <p:sldLayoutId id="2147483673" r:id="rId24"/>
  </p:sldLayoutIdLst>
  <p:hf hdr="0" ftr="0"/>
  <p:txStyles>
    <p:titleStyle>
      <a:lvl1pPr algn="l" defTabSz="914400" rtl="0" eaLnBrk="1" latinLnBrk="0" hangingPunct="1">
        <a:lnSpc>
          <a:spcPts val="2500"/>
        </a:lnSpc>
        <a:spcBef>
          <a:spcPct val="0"/>
        </a:spcBef>
        <a:buNone/>
        <a:defRPr sz="2400" kern="100" baseline="0">
          <a:solidFill>
            <a:srgbClr val="EA1C0A"/>
          </a:solidFill>
          <a:latin typeface="+mj-lt"/>
          <a:ea typeface="+mj-ea"/>
          <a:cs typeface="+mj-cs"/>
        </a:defRPr>
      </a:lvl1pPr>
    </p:titleStyle>
    <p:bodyStyle>
      <a:lvl1pPr marL="0" indent="0" algn="l" defTabSz="914400" rtl="0" eaLnBrk="1" latinLnBrk="0" hangingPunct="1">
        <a:lnSpc>
          <a:spcPts val="1750"/>
        </a:lnSpc>
        <a:spcBef>
          <a:spcPts val="0"/>
        </a:spcBef>
        <a:spcAft>
          <a:spcPts val="600"/>
        </a:spcAft>
        <a:buFont typeface="Arial" panose="020B0604020202020204" pitchFamily="34" charset="0"/>
        <a:buNone/>
        <a:defRPr sz="1400" kern="100" baseline="0">
          <a:solidFill>
            <a:schemeClr val="tx1"/>
          </a:solidFill>
          <a:latin typeface="+mn-lt"/>
          <a:ea typeface="+mn-ea"/>
          <a:cs typeface="+mn-cs"/>
        </a:defRPr>
      </a:lvl1pPr>
      <a:lvl2pPr marL="179388" indent="-179387" algn="l" defTabSz="914400" rtl="0" eaLnBrk="1" latinLnBrk="0" hangingPunct="1">
        <a:lnSpc>
          <a:spcPts val="1750"/>
        </a:lnSpc>
        <a:spcBef>
          <a:spcPts val="0"/>
        </a:spcBef>
        <a:spcAft>
          <a:spcPts val="600"/>
        </a:spcAft>
        <a:buClr>
          <a:srgbClr val="EA1C0A"/>
        </a:buClr>
        <a:buFont typeface="EON Brix Sans" panose="020B0500000000000000" pitchFamily="34" charset="0"/>
        <a:buChar char="•"/>
        <a:defRPr sz="1400" kern="100" baseline="0">
          <a:solidFill>
            <a:schemeClr val="tx1"/>
          </a:solidFill>
          <a:latin typeface="+mn-lt"/>
          <a:ea typeface="+mn-ea"/>
          <a:cs typeface="+mn-cs"/>
        </a:defRPr>
      </a:lvl2pPr>
      <a:lvl3pPr marL="358775" indent="-179388"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3pPr>
      <a:lvl4pPr marL="538163" indent="-179387"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4pPr>
      <a:lvl5pPr marL="717550" indent="-179388" algn="l" defTabSz="914400" rtl="0" eaLnBrk="1" latinLnBrk="0" hangingPunct="1">
        <a:lnSpc>
          <a:spcPts val="1750"/>
        </a:lnSpc>
        <a:spcBef>
          <a:spcPts val="0"/>
        </a:spcBef>
        <a:spcAft>
          <a:spcPts val="600"/>
        </a:spcAft>
        <a:buFont typeface="Symbol" panose="05050102010706020507" pitchFamily="18" charset="2"/>
        <a:buChar char="-"/>
        <a:defRPr sz="1400" kern="1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hu-HU" dirty="0"/>
              <a:t>Gépi anyagmozgatás,      </a:t>
            </a:r>
            <a:r>
              <a:rPr lang="hu-HU" sz="2800" dirty="0"/>
              <a:t>munkagéppel történő munkavégzés</a:t>
            </a:r>
          </a:p>
        </p:txBody>
      </p:sp>
      <p:sp>
        <p:nvSpPr>
          <p:cNvPr id="3" name="Untertitel 2"/>
          <p:cNvSpPr>
            <a:spLocks noGrp="1"/>
          </p:cNvSpPr>
          <p:nvPr>
            <p:ph type="subTitle" idx="1"/>
          </p:nvPr>
        </p:nvSpPr>
        <p:spPr/>
        <p:txBody>
          <a:bodyPr/>
          <a:lstStyle/>
          <a:p>
            <a:endParaRPr lang="hu-HU" sz="2400" dirty="0"/>
          </a:p>
          <a:p>
            <a:endParaRPr lang="hu-HU" sz="2400" dirty="0"/>
          </a:p>
        </p:txBody>
      </p:sp>
      <p:sp>
        <p:nvSpPr>
          <p:cNvPr id="4" name="Datumsplatzhalter 3"/>
          <p:cNvSpPr>
            <a:spLocks noGrp="1"/>
          </p:cNvSpPr>
          <p:nvPr>
            <p:ph type="dt" sz="half" idx="10"/>
          </p:nvPr>
        </p:nvSpPr>
        <p:spPr/>
        <p:txBody>
          <a:bodyPr/>
          <a:lstStyle/>
          <a:p>
            <a:r>
              <a:rPr lang="hu-HU" dirty="0"/>
              <a:t>2018</a:t>
            </a:r>
          </a:p>
        </p:txBody>
      </p:sp>
      <p:sp>
        <p:nvSpPr>
          <p:cNvPr id="7" name="EON_Txtbox_Author"/>
          <p:cNvSpPr txBox="1"/>
          <p:nvPr/>
        </p:nvSpPr>
        <p:spPr>
          <a:xfrm>
            <a:off x="4583430" y="378000"/>
            <a:ext cx="2994570" cy="144000"/>
          </a:xfrm>
          <a:prstGeom prst="rect">
            <a:avLst/>
          </a:prstGeom>
          <a:noFill/>
        </p:spPr>
        <p:txBody>
          <a:bodyPr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25"/>
              </a:lnSpc>
            </a:pPr>
            <a:r>
              <a:rPr lang="hu-HU" sz="900" dirty="0">
                <a:latin typeface="+mj-lt"/>
              </a:rPr>
              <a:t>Boros István</a:t>
            </a:r>
          </a:p>
        </p:txBody>
      </p:sp>
    </p:spTree>
    <p:extLst>
      <p:ext uri="{BB962C8B-B14F-4D97-AF65-F5344CB8AC3E}">
        <p14:creationId xmlns:p14="http://schemas.microsoft.com/office/powerpoint/2010/main" val="397531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00424EF-69B1-4A47-B9D0-8B47E7DA5606}"/>
              </a:ext>
            </a:extLst>
          </p:cNvPr>
          <p:cNvSpPr>
            <a:spLocks noGrp="1"/>
          </p:cNvSpPr>
          <p:nvPr>
            <p:ph type="title"/>
          </p:nvPr>
        </p:nvSpPr>
        <p:spPr/>
        <p:txBody>
          <a:bodyPr/>
          <a:lstStyle/>
          <a:p>
            <a:r>
              <a:rPr lang="hu-HU" dirty="0"/>
              <a:t>Emelés a gyakorlatban</a:t>
            </a:r>
          </a:p>
        </p:txBody>
      </p:sp>
      <p:pic>
        <p:nvPicPr>
          <p:cNvPr id="6" name="Tartalom helye 5">
            <a:extLst>
              <a:ext uri="{FF2B5EF4-FFF2-40B4-BE49-F238E27FC236}">
                <a16:creationId xmlns:a16="http://schemas.microsoft.com/office/drawing/2014/main" id="{167C142F-077D-4553-B1FB-4C3D9AA2ECFF}"/>
              </a:ext>
            </a:extLst>
          </p:cNvPr>
          <p:cNvPicPr>
            <a:picLocks noGrp="1" noChangeAspect="1"/>
          </p:cNvPicPr>
          <p:nvPr>
            <p:ph idx="1"/>
          </p:nvPr>
        </p:nvPicPr>
        <p:blipFill>
          <a:blip r:embed="rId2"/>
          <a:stretch>
            <a:fillRect/>
          </a:stretch>
        </p:blipFill>
        <p:spPr>
          <a:xfrm>
            <a:off x="377825" y="1452196"/>
            <a:ext cx="6948488" cy="3237646"/>
          </a:xfrm>
          <a:prstGeom prst="rect">
            <a:avLst/>
          </a:prstGeom>
        </p:spPr>
      </p:pic>
      <p:sp>
        <p:nvSpPr>
          <p:cNvPr id="4" name="Dátum helye 3">
            <a:extLst>
              <a:ext uri="{FF2B5EF4-FFF2-40B4-BE49-F238E27FC236}">
                <a16:creationId xmlns:a16="http://schemas.microsoft.com/office/drawing/2014/main" id="{C0FC663F-62D8-47F6-88AB-579A71750A14}"/>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387C5471-22AD-4C0C-B28E-615D5CB5074C}"/>
              </a:ext>
            </a:extLst>
          </p:cNvPr>
          <p:cNvSpPr>
            <a:spLocks noGrp="1"/>
          </p:cNvSpPr>
          <p:nvPr>
            <p:ph type="sldNum" sz="quarter" idx="12"/>
          </p:nvPr>
        </p:nvSpPr>
        <p:spPr/>
        <p:txBody>
          <a:bodyPr/>
          <a:lstStyle/>
          <a:p>
            <a:fld id="{93C795C4-4A26-412B-AA90-98E97FF83D41}" type="slidenum">
              <a:rPr lang="de-DE" smtClean="0"/>
              <a:t>10</a:t>
            </a:fld>
            <a:endParaRPr lang="de-DE"/>
          </a:p>
        </p:txBody>
      </p:sp>
    </p:spTree>
    <p:extLst>
      <p:ext uri="{BB962C8B-B14F-4D97-AF65-F5344CB8AC3E}">
        <p14:creationId xmlns:p14="http://schemas.microsoft.com/office/powerpoint/2010/main" val="45482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3DF594-5FF4-4D92-8797-188BD923D453}"/>
              </a:ext>
            </a:extLst>
          </p:cNvPr>
          <p:cNvSpPr>
            <a:spLocks noGrp="1"/>
          </p:cNvSpPr>
          <p:nvPr>
            <p:ph type="title"/>
          </p:nvPr>
        </p:nvSpPr>
        <p:spPr>
          <a:xfrm>
            <a:off x="378000" y="378000"/>
            <a:ext cx="5508000" cy="325943"/>
          </a:xfrm>
        </p:spPr>
        <p:txBody>
          <a:bodyPr/>
          <a:lstStyle/>
          <a:p>
            <a:r>
              <a:rPr lang="hu-HU" dirty="0"/>
              <a:t>Emelés a gyakorlatban</a:t>
            </a:r>
          </a:p>
        </p:txBody>
      </p:sp>
      <p:sp>
        <p:nvSpPr>
          <p:cNvPr id="4" name="Dátum helye 3">
            <a:extLst>
              <a:ext uri="{FF2B5EF4-FFF2-40B4-BE49-F238E27FC236}">
                <a16:creationId xmlns:a16="http://schemas.microsoft.com/office/drawing/2014/main" id="{AF97506A-A2E9-4996-89DD-70FD348DEA40}"/>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7FD5E9B0-3777-4972-9848-D58F900D7196}"/>
              </a:ext>
            </a:extLst>
          </p:cNvPr>
          <p:cNvSpPr>
            <a:spLocks noGrp="1"/>
          </p:cNvSpPr>
          <p:nvPr>
            <p:ph type="sldNum" sz="quarter" idx="12"/>
          </p:nvPr>
        </p:nvSpPr>
        <p:spPr/>
        <p:txBody>
          <a:bodyPr/>
          <a:lstStyle/>
          <a:p>
            <a:fld id="{93C795C4-4A26-412B-AA90-98E97FF83D41}" type="slidenum">
              <a:rPr lang="de-DE" smtClean="0"/>
              <a:t>11</a:t>
            </a:fld>
            <a:endParaRPr lang="de-DE"/>
          </a:p>
        </p:txBody>
      </p:sp>
      <p:pic>
        <p:nvPicPr>
          <p:cNvPr id="6" name="Tartalom helye 5">
            <a:extLst>
              <a:ext uri="{FF2B5EF4-FFF2-40B4-BE49-F238E27FC236}">
                <a16:creationId xmlns:a16="http://schemas.microsoft.com/office/drawing/2014/main" id="{13C494C7-641E-4767-AC9B-C01A5E31A5BC}"/>
              </a:ext>
            </a:extLst>
          </p:cNvPr>
          <p:cNvPicPr>
            <a:picLocks noGrp="1"/>
          </p:cNvPicPr>
          <p:nvPr>
            <p:ph idx="1"/>
          </p:nvPr>
        </p:nvPicPr>
        <p:blipFill>
          <a:blip r:embed="rId2"/>
          <a:stretch>
            <a:fillRect/>
          </a:stretch>
        </p:blipFill>
        <p:spPr>
          <a:xfrm>
            <a:off x="377825" y="1000353"/>
            <a:ext cx="6948488" cy="3669844"/>
          </a:xfrm>
          <a:prstGeom prst="rect">
            <a:avLst/>
          </a:prstGeom>
        </p:spPr>
      </p:pic>
    </p:spTree>
    <p:extLst>
      <p:ext uri="{BB962C8B-B14F-4D97-AF65-F5344CB8AC3E}">
        <p14:creationId xmlns:p14="http://schemas.microsoft.com/office/powerpoint/2010/main" val="41244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1C9DEA-5BF0-4234-BE0E-90446A718766}"/>
              </a:ext>
            </a:extLst>
          </p:cNvPr>
          <p:cNvSpPr>
            <a:spLocks noGrp="1"/>
          </p:cNvSpPr>
          <p:nvPr>
            <p:ph type="title"/>
          </p:nvPr>
        </p:nvSpPr>
        <p:spPr/>
        <p:txBody>
          <a:bodyPr/>
          <a:lstStyle/>
          <a:p>
            <a:r>
              <a:rPr lang="hu-HU" dirty="0"/>
              <a:t>Emelés a gyakorlatban</a:t>
            </a:r>
          </a:p>
        </p:txBody>
      </p:sp>
      <p:sp>
        <p:nvSpPr>
          <p:cNvPr id="4" name="Dátum helye 3">
            <a:extLst>
              <a:ext uri="{FF2B5EF4-FFF2-40B4-BE49-F238E27FC236}">
                <a16:creationId xmlns:a16="http://schemas.microsoft.com/office/drawing/2014/main" id="{02BE2144-6D10-4C05-B9EE-D99230D9CE7C}"/>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422B90FD-66E8-495B-B9E9-B54C4A13569E}"/>
              </a:ext>
            </a:extLst>
          </p:cNvPr>
          <p:cNvSpPr>
            <a:spLocks noGrp="1"/>
          </p:cNvSpPr>
          <p:nvPr>
            <p:ph type="sldNum" sz="quarter" idx="12"/>
          </p:nvPr>
        </p:nvSpPr>
        <p:spPr/>
        <p:txBody>
          <a:bodyPr/>
          <a:lstStyle/>
          <a:p>
            <a:fld id="{93C795C4-4A26-412B-AA90-98E97FF83D41}" type="slidenum">
              <a:rPr lang="de-DE" smtClean="0"/>
              <a:t>12</a:t>
            </a:fld>
            <a:endParaRPr lang="de-DE"/>
          </a:p>
        </p:txBody>
      </p:sp>
      <p:pic>
        <p:nvPicPr>
          <p:cNvPr id="9" name="Tartalom helye 8">
            <a:extLst>
              <a:ext uri="{FF2B5EF4-FFF2-40B4-BE49-F238E27FC236}">
                <a16:creationId xmlns:a16="http://schemas.microsoft.com/office/drawing/2014/main" id="{C33149DB-A24B-4E75-8062-82E33AE93AF3}"/>
              </a:ext>
            </a:extLst>
          </p:cNvPr>
          <p:cNvPicPr>
            <a:picLocks noGrp="1" noChangeAspect="1"/>
          </p:cNvPicPr>
          <p:nvPr>
            <p:ph idx="1"/>
          </p:nvPr>
        </p:nvPicPr>
        <p:blipFill>
          <a:blip r:embed="rId2"/>
          <a:stretch>
            <a:fillRect/>
          </a:stretch>
        </p:blipFill>
        <p:spPr>
          <a:xfrm>
            <a:off x="700298" y="1371600"/>
            <a:ext cx="6303542" cy="3398838"/>
          </a:xfrm>
          <a:prstGeom prst="rect">
            <a:avLst/>
          </a:prstGeom>
        </p:spPr>
      </p:pic>
    </p:spTree>
    <p:extLst>
      <p:ext uri="{BB962C8B-B14F-4D97-AF65-F5344CB8AC3E}">
        <p14:creationId xmlns:p14="http://schemas.microsoft.com/office/powerpoint/2010/main" val="98477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561F03-B73B-45C8-9AF7-ED03F6DD98E6}"/>
              </a:ext>
            </a:extLst>
          </p:cNvPr>
          <p:cNvSpPr>
            <a:spLocks noGrp="1"/>
          </p:cNvSpPr>
          <p:nvPr>
            <p:ph type="title"/>
          </p:nvPr>
        </p:nvSpPr>
        <p:spPr/>
        <p:txBody>
          <a:bodyPr/>
          <a:lstStyle/>
          <a:p>
            <a:r>
              <a:rPr lang="hu-HU" dirty="0"/>
              <a:t>Emelés a gyakorlatban</a:t>
            </a:r>
          </a:p>
        </p:txBody>
      </p:sp>
      <p:sp>
        <p:nvSpPr>
          <p:cNvPr id="4" name="Dátum helye 3">
            <a:extLst>
              <a:ext uri="{FF2B5EF4-FFF2-40B4-BE49-F238E27FC236}">
                <a16:creationId xmlns:a16="http://schemas.microsoft.com/office/drawing/2014/main" id="{938CE5E6-091A-4C89-A965-D91B950025EB}"/>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AF2DF893-6481-44EF-8839-7580ABAE1B0C}"/>
              </a:ext>
            </a:extLst>
          </p:cNvPr>
          <p:cNvSpPr>
            <a:spLocks noGrp="1"/>
          </p:cNvSpPr>
          <p:nvPr>
            <p:ph type="sldNum" sz="quarter" idx="12"/>
          </p:nvPr>
        </p:nvSpPr>
        <p:spPr/>
        <p:txBody>
          <a:bodyPr/>
          <a:lstStyle/>
          <a:p>
            <a:fld id="{93C795C4-4A26-412B-AA90-98E97FF83D41}" type="slidenum">
              <a:rPr lang="de-DE" smtClean="0"/>
              <a:t>13</a:t>
            </a:fld>
            <a:endParaRPr lang="de-DE"/>
          </a:p>
        </p:txBody>
      </p:sp>
      <p:pic>
        <p:nvPicPr>
          <p:cNvPr id="9" name="Tartalom helye 8">
            <a:extLst>
              <a:ext uri="{FF2B5EF4-FFF2-40B4-BE49-F238E27FC236}">
                <a16:creationId xmlns:a16="http://schemas.microsoft.com/office/drawing/2014/main" id="{86A06656-507F-40DA-851A-B43880A9E644}"/>
              </a:ext>
            </a:extLst>
          </p:cNvPr>
          <p:cNvPicPr>
            <a:picLocks noGrp="1" noChangeAspect="1"/>
          </p:cNvPicPr>
          <p:nvPr>
            <p:ph idx="1"/>
          </p:nvPr>
        </p:nvPicPr>
        <p:blipFill>
          <a:blip r:embed="rId2"/>
          <a:stretch>
            <a:fillRect/>
          </a:stretch>
        </p:blipFill>
        <p:spPr>
          <a:xfrm>
            <a:off x="377825" y="1772982"/>
            <a:ext cx="6948488" cy="2596073"/>
          </a:xfrm>
          <a:prstGeom prst="rect">
            <a:avLst/>
          </a:prstGeom>
        </p:spPr>
      </p:pic>
    </p:spTree>
    <p:extLst>
      <p:ext uri="{BB962C8B-B14F-4D97-AF65-F5344CB8AC3E}">
        <p14:creationId xmlns:p14="http://schemas.microsoft.com/office/powerpoint/2010/main" val="424044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BC2775-265A-4CC0-8233-560DEF1E44DB}"/>
              </a:ext>
            </a:extLst>
          </p:cNvPr>
          <p:cNvSpPr>
            <a:spLocks noGrp="1"/>
          </p:cNvSpPr>
          <p:nvPr>
            <p:ph type="title"/>
          </p:nvPr>
        </p:nvSpPr>
        <p:spPr>
          <a:xfrm>
            <a:off x="377999" y="378000"/>
            <a:ext cx="6349371" cy="529143"/>
          </a:xfrm>
        </p:spPr>
        <p:txBody>
          <a:bodyPr/>
          <a:lstStyle/>
          <a:p>
            <a:r>
              <a:rPr lang="hu-HU" dirty="0"/>
              <a:t>Szállítás és anyagmozgatás az alállomás területén</a:t>
            </a:r>
          </a:p>
        </p:txBody>
      </p:sp>
      <p:sp>
        <p:nvSpPr>
          <p:cNvPr id="3" name="Tartalom helye 2">
            <a:extLst>
              <a:ext uri="{FF2B5EF4-FFF2-40B4-BE49-F238E27FC236}">
                <a16:creationId xmlns:a16="http://schemas.microsoft.com/office/drawing/2014/main" id="{10A7DE3B-1295-47A5-8A36-B216FA17EAA1}"/>
              </a:ext>
            </a:extLst>
          </p:cNvPr>
          <p:cNvSpPr>
            <a:spLocks noGrp="1"/>
          </p:cNvSpPr>
          <p:nvPr>
            <p:ph idx="1"/>
          </p:nvPr>
        </p:nvSpPr>
        <p:spPr>
          <a:xfrm>
            <a:off x="377998" y="1134000"/>
            <a:ext cx="8004001" cy="3672000"/>
          </a:xfrm>
        </p:spPr>
        <p:txBody>
          <a:bodyPr/>
          <a:lstStyle/>
          <a:p>
            <a:r>
              <a:rPr lang="hu-HU" dirty="0"/>
              <a:t> </a:t>
            </a:r>
          </a:p>
        </p:txBody>
      </p:sp>
      <p:sp>
        <p:nvSpPr>
          <p:cNvPr id="4" name="Dátum helye 3">
            <a:extLst>
              <a:ext uri="{FF2B5EF4-FFF2-40B4-BE49-F238E27FC236}">
                <a16:creationId xmlns:a16="http://schemas.microsoft.com/office/drawing/2014/main" id="{3B07083B-1ABF-4E66-9268-4A5699254D0B}"/>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AF839002-505E-4156-B447-CE636E0E4E01}"/>
              </a:ext>
            </a:extLst>
          </p:cNvPr>
          <p:cNvSpPr>
            <a:spLocks noGrp="1"/>
          </p:cNvSpPr>
          <p:nvPr>
            <p:ph type="sldNum" sz="quarter" idx="12"/>
          </p:nvPr>
        </p:nvSpPr>
        <p:spPr/>
        <p:txBody>
          <a:bodyPr/>
          <a:lstStyle/>
          <a:p>
            <a:fld id="{93C795C4-4A26-412B-AA90-98E97FF83D41}" type="slidenum">
              <a:rPr lang="de-DE" smtClean="0"/>
              <a:t>14</a:t>
            </a:fld>
            <a:endParaRPr lang="de-DE"/>
          </a:p>
        </p:txBody>
      </p:sp>
      <p:graphicFrame>
        <p:nvGraphicFramePr>
          <p:cNvPr id="10" name="Táblázat 9">
            <a:extLst>
              <a:ext uri="{FF2B5EF4-FFF2-40B4-BE49-F238E27FC236}">
                <a16:creationId xmlns:a16="http://schemas.microsoft.com/office/drawing/2014/main" id="{4B6905FB-8D86-4782-A1AD-DA644D41BBD8}"/>
              </a:ext>
            </a:extLst>
          </p:cNvPr>
          <p:cNvGraphicFramePr>
            <a:graphicFrameLocks noGrp="1"/>
          </p:cNvGraphicFramePr>
          <p:nvPr>
            <p:extLst>
              <p:ext uri="{D42A27DB-BD31-4B8C-83A1-F6EECF244321}">
                <p14:modId xmlns:p14="http://schemas.microsoft.com/office/powerpoint/2010/main" val="1251903904"/>
              </p:ext>
            </p:extLst>
          </p:nvPr>
        </p:nvGraphicFramePr>
        <p:xfrm>
          <a:off x="377999" y="2637440"/>
          <a:ext cx="5304790" cy="1597981"/>
        </p:xfrm>
        <a:graphic>
          <a:graphicData uri="http://schemas.openxmlformats.org/drawingml/2006/table">
            <a:tbl>
              <a:tblPr>
                <a:tableStyleId>{5C22544A-7EE6-4342-B048-85BDC9FD1C3A}</a:tableStyleId>
              </a:tblPr>
              <a:tblGrid>
                <a:gridCol w="2604770">
                  <a:extLst>
                    <a:ext uri="{9D8B030D-6E8A-4147-A177-3AD203B41FA5}">
                      <a16:colId xmlns:a16="http://schemas.microsoft.com/office/drawing/2014/main" val="3519776246"/>
                    </a:ext>
                  </a:extLst>
                </a:gridCol>
                <a:gridCol w="2700020">
                  <a:extLst>
                    <a:ext uri="{9D8B030D-6E8A-4147-A177-3AD203B41FA5}">
                      <a16:colId xmlns:a16="http://schemas.microsoft.com/office/drawing/2014/main" val="396042562"/>
                    </a:ext>
                  </a:extLst>
                </a:gridCol>
              </a:tblGrid>
              <a:tr h="0">
                <a:tc>
                  <a:txBody>
                    <a:bodyPr/>
                    <a:lstStyle/>
                    <a:p>
                      <a:pPr algn="just">
                        <a:lnSpc>
                          <a:spcPct val="107000"/>
                        </a:lnSpc>
                        <a:spcAft>
                          <a:spcPts val="0"/>
                        </a:spcAft>
                      </a:pPr>
                      <a:r>
                        <a:rPr lang="hu-HU" sz="1400">
                          <a:effectLst/>
                          <a:latin typeface="+mj-lt"/>
                        </a:rPr>
                        <a:t> </a:t>
                      </a:r>
                      <a:endParaRPr lang="hu-HU" sz="1400">
                        <a:effectLst/>
                        <a:latin typeface="+mj-lt"/>
                        <a:ea typeface="Times New Roman" panose="02020603050405020304" pitchFamily="18" charset="0"/>
                      </a:endParaRPr>
                    </a:p>
                  </a:txBody>
                  <a:tcPr marL="0" marR="0" marT="0" marB="0"/>
                </a:tc>
                <a:tc>
                  <a:txBody>
                    <a:bodyPr/>
                    <a:lstStyle/>
                    <a:p>
                      <a:pPr algn="just">
                        <a:lnSpc>
                          <a:spcPct val="107000"/>
                        </a:lnSpc>
                        <a:spcAft>
                          <a:spcPts val="0"/>
                        </a:spcAft>
                      </a:pPr>
                      <a:r>
                        <a:rPr lang="hu-HU" sz="1400">
                          <a:effectLst/>
                          <a:latin typeface="+mj-lt"/>
                        </a:rPr>
                        <a:t> </a:t>
                      </a:r>
                      <a:endParaRPr lang="hu-HU" sz="140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2686852753"/>
                  </a:ext>
                </a:extLst>
              </a:tr>
              <a:tr h="0">
                <a:tc>
                  <a:txBody>
                    <a:bodyPr/>
                    <a:lstStyle/>
                    <a:p>
                      <a:pPr algn="just">
                        <a:lnSpc>
                          <a:spcPct val="107000"/>
                        </a:lnSpc>
                        <a:spcBef>
                          <a:spcPts val="100"/>
                        </a:spcBef>
                        <a:spcAft>
                          <a:spcPts val="100"/>
                        </a:spcAft>
                      </a:pPr>
                      <a:r>
                        <a:rPr lang="hu-HU" sz="1400" dirty="0">
                          <a:effectLst/>
                          <a:latin typeface="+mj-lt"/>
                        </a:rPr>
                        <a:t> Névleges feszültség</a:t>
                      </a:r>
                      <a:endParaRPr lang="hu-HU" sz="1400" dirty="0">
                        <a:effectLst/>
                        <a:latin typeface="+mj-lt"/>
                        <a:ea typeface="Times New Roman" panose="02020603050405020304" pitchFamily="18" charset="0"/>
                      </a:endParaRPr>
                    </a:p>
                  </a:txBody>
                  <a:tcPr marL="0" marR="0" marT="0" marB="0"/>
                </a:tc>
                <a:tc>
                  <a:txBody>
                    <a:bodyPr/>
                    <a:lstStyle/>
                    <a:p>
                      <a:pPr algn="just">
                        <a:lnSpc>
                          <a:spcPct val="107000"/>
                        </a:lnSpc>
                        <a:spcBef>
                          <a:spcPts val="100"/>
                        </a:spcBef>
                        <a:spcAft>
                          <a:spcPts val="100"/>
                        </a:spcAft>
                      </a:pPr>
                      <a:r>
                        <a:rPr lang="hu-HU" sz="1400" dirty="0">
                          <a:effectLst/>
                          <a:latin typeface="+mj-lt"/>
                        </a:rPr>
                        <a:t> Biztonsági távolság</a:t>
                      </a:r>
                      <a:endParaRPr lang="hu-HU" sz="1400" dirty="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2334454569"/>
                  </a:ext>
                </a:extLst>
              </a:tr>
              <a:tr h="0">
                <a:tc>
                  <a:txBody>
                    <a:bodyPr/>
                    <a:lstStyle/>
                    <a:p>
                      <a:pPr algn="just">
                        <a:lnSpc>
                          <a:spcPct val="107000"/>
                        </a:lnSpc>
                        <a:spcBef>
                          <a:spcPts val="100"/>
                        </a:spcBef>
                        <a:spcAft>
                          <a:spcPts val="100"/>
                        </a:spcAft>
                      </a:pPr>
                      <a:r>
                        <a:rPr lang="hu-HU" sz="1400">
                          <a:effectLst/>
                          <a:latin typeface="+mj-lt"/>
                        </a:rPr>
                        <a:t> 1000 V-ig</a:t>
                      </a:r>
                      <a:endParaRPr lang="hu-HU" sz="1400">
                        <a:effectLst/>
                        <a:latin typeface="+mj-lt"/>
                        <a:ea typeface="Times New Roman" panose="02020603050405020304" pitchFamily="18" charset="0"/>
                      </a:endParaRPr>
                    </a:p>
                  </a:txBody>
                  <a:tcPr marL="0" marR="0" marT="0" marB="0"/>
                </a:tc>
                <a:tc>
                  <a:txBody>
                    <a:bodyPr/>
                    <a:lstStyle/>
                    <a:p>
                      <a:pPr algn="just">
                        <a:lnSpc>
                          <a:spcPct val="107000"/>
                        </a:lnSpc>
                        <a:spcBef>
                          <a:spcPts val="100"/>
                        </a:spcBef>
                        <a:spcAft>
                          <a:spcPts val="100"/>
                        </a:spcAft>
                      </a:pPr>
                      <a:r>
                        <a:rPr lang="hu-HU" sz="1400">
                          <a:effectLst/>
                          <a:latin typeface="+mj-lt"/>
                        </a:rPr>
                        <a:t> 1,0 m</a:t>
                      </a:r>
                      <a:endParaRPr lang="hu-HU" sz="140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1496069976"/>
                  </a:ext>
                </a:extLst>
              </a:tr>
              <a:tr h="0">
                <a:tc>
                  <a:txBody>
                    <a:bodyPr/>
                    <a:lstStyle/>
                    <a:p>
                      <a:pPr algn="just">
                        <a:lnSpc>
                          <a:spcPct val="107000"/>
                        </a:lnSpc>
                        <a:spcBef>
                          <a:spcPts val="100"/>
                        </a:spcBef>
                        <a:spcAft>
                          <a:spcPts val="100"/>
                        </a:spcAft>
                      </a:pPr>
                      <a:r>
                        <a:rPr lang="hu-HU" sz="1400">
                          <a:effectLst/>
                          <a:latin typeface="+mj-lt"/>
                        </a:rPr>
                        <a:t> 1 kV-tól 110 kV-ig</a:t>
                      </a:r>
                      <a:endParaRPr lang="hu-HU" sz="1400">
                        <a:effectLst/>
                        <a:latin typeface="+mj-lt"/>
                        <a:ea typeface="Times New Roman" panose="02020603050405020304" pitchFamily="18" charset="0"/>
                      </a:endParaRPr>
                    </a:p>
                  </a:txBody>
                  <a:tcPr marL="0" marR="0" marT="0" marB="0"/>
                </a:tc>
                <a:tc>
                  <a:txBody>
                    <a:bodyPr/>
                    <a:lstStyle/>
                    <a:p>
                      <a:pPr algn="just">
                        <a:lnSpc>
                          <a:spcPct val="107000"/>
                        </a:lnSpc>
                        <a:spcBef>
                          <a:spcPts val="100"/>
                        </a:spcBef>
                        <a:spcAft>
                          <a:spcPts val="100"/>
                        </a:spcAft>
                      </a:pPr>
                      <a:r>
                        <a:rPr lang="hu-HU" sz="1400">
                          <a:effectLst/>
                          <a:latin typeface="+mj-lt"/>
                        </a:rPr>
                        <a:t> 3,0 m</a:t>
                      </a:r>
                      <a:endParaRPr lang="hu-HU" sz="140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1706340924"/>
                  </a:ext>
                </a:extLst>
              </a:tr>
              <a:tr h="0">
                <a:tc>
                  <a:txBody>
                    <a:bodyPr/>
                    <a:lstStyle/>
                    <a:p>
                      <a:pPr algn="just">
                        <a:lnSpc>
                          <a:spcPct val="107000"/>
                        </a:lnSpc>
                        <a:spcBef>
                          <a:spcPts val="100"/>
                        </a:spcBef>
                        <a:spcAft>
                          <a:spcPts val="100"/>
                        </a:spcAft>
                      </a:pPr>
                      <a:r>
                        <a:rPr lang="hu-HU" sz="1400">
                          <a:effectLst/>
                          <a:latin typeface="+mj-lt"/>
                        </a:rPr>
                        <a:t> 110 kV-tól 220 kV-ig</a:t>
                      </a:r>
                      <a:endParaRPr lang="hu-HU" sz="1400">
                        <a:effectLst/>
                        <a:latin typeface="+mj-lt"/>
                        <a:ea typeface="Times New Roman" panose="02020603050405020304" pitchFamily="18" charset="0"/>
                      </a:endParaRPr>
                    </a:p>
                  </a:txBody>
                  <a:tcPr marL="0" marR="0" marT="0" marB="0"/>
                </a:tc>
                <a:tc>
                  <a:txBody>
                    <a:bodyPr/>
                    <a:lstStyle/>
                    <a:p>
                      <a:pPr algn="just">
                        <a:lnSpc>
                          <a:spcPct val="107000"/>
                        </a:lnSpc>
                        <a:spcBef>
                          <a:spcPts val="100"/>
                        </a:spcBef>
                        <a:spcAft>
                          <a:spcPts val="100"/>
                        </a:spcAft>
                      </a:pPr>
                      <a:r>
                        <a:rPr lang="hu-HU" sz="1400" dirty="0">
                          <a:effectLst/>
                          <a:latin typeface="+mj-lt"/>
                        </a:rPr>
                        <a:t> 4,0 m</a:t>
                      </a:r>
                      <a:endParaRPr lang="hu-HU" sz="1400" dirty="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248197435"/>
                  </a:ext>
                </a:extLst>
              </a:tr>
              <a:tr h="0">
                <a:tc>
                  <a:txBody>
                    <a:bodyPr/>
                    <a:lstStyle/>
                    <a:p>
                      <a:pPr algn="just">
                        <a:lnSpc>
                          <a:spcPct val="107000"/>
                        </a:lnSpc>
                        <a:spcBef>
                          <a:spcPts val="100"/>
                        </a:spcBef>
                        <a:spcAft>
                          <a:spcPts val="100"/>
                        </a:spcAft>
                      </a:pPr>
                      <a:r>
                        <a:rPr lang="hu-HU" sz="1400">
                          <a:effectLst/>
                          <a:latin typeface="+mj-lt"/>
                        </a:rPr>
                        <a:t> 220 kV-tól 380 kV-ig</a:t>
                      </a:r>
                      <a:endParaRPr lang="hu-HU" sz="1400">
                        <a:effectLst/>
                        <a:latin typeface="+mj-lt"/>
                        <a:ea typeface="Times New Roman" panose="02020603050405020304" pitchFamily="18" charset="0"/>
                      </a:endParaRPr>
                    </a:p>
                  </a:txBody>
                  <a:tcPr marL="0" marR="0" marT="0" marB="0"/>
                </a:tc>
                <a:tc>
                  <a:txBody>
                    <a:bodyPr/>
                    <a:lstStyle/>
                    <a:p>
                      <a:pPr algn="just">
                        <a:lnSpc>
                          <a:spcPct val="107000"/>
                        </a:lnSpc>
                        <a:spcBef>
                          <a:spcPts val="100"/>
                        </a:spcBef>
                        <a:spcAft>
                          <a:spcPts val="100"/>
                        </a:spcAft>
                      </a:pPr>
                      <a:r>
                        <a:rPr lang="hu-HU" sz="1400">
                          <a:effectLst/>
                          <a:latin typeface="+mj-lt"/>
                        </a:rPr>
                        <a:t> 5,0 m</a:t>
                      </a:r>
                      <a:endParaRPr lang="hu-HU" sz="140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1047855659"/>
                  </a:ext>
                </a:extLst>
              </a:tr>
              <a:tr h="0">
                <a:tc>
                  <a:txBody>
                    <a:bodyPr/>
                    <a:lstStyle/>
                    <a:p>
                      <a:pPr algn="just">
                        <a:lnSpc>
                          <a:spcPct val="107000"/>
                        </a:lnSpc>
                        <a:spcBef>
                          <a:spcPts val="100"/>
                        </a:spcBef>
                        <a:spcAft>
                          <a:spcPts val="100"/>
                        </a:spcAft>
                      </a:pPr>
                      <a:r>
                        <a:rPr lang="hu-HU" sz="1400">
                          <a:effectLst/>
                          <a:latin typeface="+mj-lt"/>
                        </a:rPr>
                        <a:t> Ismeretlen feszültség</a:t>
                      </a:r>
                      <a:endParaRPr lang="hu-HU" sz="1400">
                        <a:effectLst/>
                        <a:latin typeface="+mj-lt"/>
                        <a:ea typeface="Times New Roman" panose="02020603050405020304" pitchFamily="18" charset="0"/>
                      </a:endParaRPr>
                    </a:p>
                  </a:txBody>
                  <a:tcPr marL="0" marR="0" marT="0" marB="0"/>
                </a:tc>
                <a:tc>
                  <a:txBody>
                    <a:bodyPr/>
                    <a:lstStyle/>
                    <a:p>
                      <a:pPr algn="just">
                        <a:lnSpc>
                          <a:spcPct val="107000"/>
                        </a:lnSpc>
                        <a:spcBef>
                          <a:spcPts val="100"/>
                        </a:spcBef>
                        <a:spcAft>
                          <a:spcPts val="100"/>
                        </a:spcAft>
                      </a:pPr>
                      <a:r>
                        <a:rPr lang="hu-HU" sz="1400" dirty="0">
                          <a:effectLst/>
                          <a:latin typeface="+mj-lt"/>
                        </a:rPr>
                        <a:t> 5,0 m</a:t>
                      </a:r>
                      <a:endParaRPr lang="hu-HU" sz="1400" dirty="0">
                        <a:effectLst/>
                        <a:latin typeface="+mj-lt"/>
                        <a:ea typeface="Times New Roman" panose="02020603050405020304" pitchFamily="18" charset="0"/>
                      </a:endParaRPr>
                    </a:p>
                  </a:txBody>
                  <a:tcPr marL="0" marR="0" marT="0" marB="0"/>
                </a:tc>
                <a:extLst>
                  <a:ext uri="{0D108BD9-81ED-4DB2-BD59-A6C34878D82A}">
                    <a16:rowId xmlns:a16="http://schemas.microsoft.com/office/drawing/2014/main" val="3912480836"/>
                  </a:ext>
                </a:extLst>
              </a:tr>
            </a:tbl>
          </a:graphicData>
        </a:graphic>
      </p:graphicFrame>
      <p:sp>
        <p:nvSpPr>
          <p:cNvPr id="11" name="Rectangle 3">
            <a:extLst>
              <a:ext uri="{FF2B5EF4-FFF2-40B4-BE49-F238E27FC236}">
                <a16:creationId xmlns:a16="http://schemas.microsoft.com/office/drawing/2014/main" id="{ACAF5A09-15EB-4048-A929-238714E89572}"/>
              </a:ext>
            </a:extLst>
          </p:cNvPr>
          <p:cNvSpPr>
            <a:spLocks noChangeArrowheads="1"/>
          </p:cNvSpPr>
          <p:nvPr/>
        </p:nvSpPr>
        <p:spPr bwMode="auto">
          <a:xfrm>
            <a:off x="285751" y="1256148"/>
            <a:ext cx="82066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0" i="0" u="none" strike="noStrike" cap="none" normalizeH="0" baseline="0" dirty="0">
                <a:ln>
                  <a:noFill/>
                </a:ln>
                <a:solidFill>
                  <a:schemeClr val="tx1"/>
                </a:solidFill>
                <a:effectLst/>
                <a:latin typeface="+mj-lt"/>
                <a:ea typeface="Times New Roman" panose="02020603050405020304" pitchFamily="18" charset="0"/>
              </a:rPr>
              <a:t>Különösen oda kell figyelni a távolságok betartására daruzásnál, ez a munkavezető felelőssége.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b="0" i="0" u="none" strike="noStrike" cap="none" normalizeH="0" baseline="0" dirty="0">
                <a:ln>
                  <a:noFill/>
                </a:ln>
                <a:solidFill>
                  <a:schemeClr val="tx1"/>
                </a:solidFill>
                <a:effectLst/>
                <a:latin typeface="+mj-lt"/>
                <a:ea typeface="Times New Roman" panose="02020603050405020304" pitchFamily="18" charset="0"/>
              </a:rPr>
              <a:t>Daruzásnál a lengő terhet biztosítani kell, hogy a D</a:t>
            </a:r>
            <a:r>
              <a:rPr kumimoji="0" lang="hu-HU" altLang="hu-HU" b="0" i="0" u="none" strike="noStrike" cap="none" normalizeH="0" baseline="-30000" dirty="0">
                <a:ln>
                  <a:noFill/>
                </a:ln>
                <a:solidFill>
                  <a:schemeClr val="tx1"/>
                </a:solidFill>
                <a:effectLst/>
                <a:latin typeface="+mj-lt"/>
                <a:ea typeface="Times New Roman" panose="02020603050405020304" pitchFamily="18" charset="0"/>
              </a:rPr>
              <a:t>V </a:t>
            </a:r>
            <a:r>
              <a:rPr kumimoji="0" lang="hu-HU" altLang="hu-HU" b="0" i="0" u="none" strike="noStrike" cap="none" normalizeH="0" baseline="0" dirty="0">
                <a:ln>
                  <a:noFill/>
                </a:ln>
                <a:solidFill>
                  <a:schemeClr val="tx1"/>
                </a:solidFill>
                <a:effectLst/>
                <a:latin typeface="+mj-lt"/>
                <a:ea typeface="Times New Roman" panose="02020603050405020304" pitchFamily="18" charset="0"/>
              </a:rPr>
              <a:t>távolságnál nagyobb távolság tartható legyen.                         A 4/2002. (II. 20.) </a:t>
            </a:r>
            <a:r>
              <a:rPr kumimoji="0" lang="hu-HU" altLang="hu-HU" b="0" i="0" u="none" strike="noStrike" cap="none" normalizeH="0" baseline="0" dirty="0" err="1">
                <a:ln>
                  <a:noFill/>
                </a:ln>
                <a:solidFill>
                  <a:schemeClr val="tx1"/>
                </a:solidFill>
                <a:effectLst/>
                <a:latin typeface="+mj-lt"/>
                <a:ea typeface="Times New Roman" panose="02020603050405020304" pitchFamily="18" charset="0"/>
              </a:rPr>
              <a:t>SzCsM</a:t>
            </a:r>
            <a:r>
              <a:rPr kumimoji="0" lang="hu-HU" altLang="hu-HU" b="0" i="0" u="none" strike="noStrike" cap="none" normalizeH="0" baseline="0" dirty="0">
                <a:ln>
                  <a:noFill/>
                </a:ln>
                <a:solidFill>
                  <a:schemeClr val="tx1"/>
                </a:solidFill>
                <a:effectLst/>
                <a:latin typeface="+mj-lt"/>
                <a:ea typeface="Times New Roman" panose="02020603050405020304" pitchFamily="18" charset="0"/>
              </a:rPr>
              <a:t>-EüM együttes rendelet szerint a feszültség alatti villamos berendezés és a munkagépek közti biztonsági távolság legalább az alábbi kell, hogy legyen:</a:t>
            </a:r>
            <a:endParaRPr kumimoji="0" lang="hu-HU" altLang="hu-HU"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68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4A47D6-9236-424C-929D-7031A4DFA5C6}"/>
              </a:ext>
            </a:extLst>
          </p:cNvPr>
          <p:cNvSpPr>
            <a:spLocks noGrp="1"/>
          </p:cNvSpPr>
          <p:nvPr>
            <p:ph type="title"/>
          </p:nvPr>
        </p:nvSpPr>
        <p:spPr>
          <a:xfrm>
            <a:off x="378000" y="378000"/>
            <a:ext cx="6189714" cy="572686"/>
          </a:xfrm>
        </p:spPr>
        <p:txBody>
          <a:bodyPr/>
          <a:lstStyle/>
          <a:p>
            <a:r>
              <a:rPr lang="hu-HU" dirty="0"/>
              <a:t>Szállítás és anyagmozgatás az alállomás területén</a:t>
            </a:r>
          </a:p>
        </p:txBody>
      </p:sp>
      <p:sp>
        <p:nvSpPr>
          <p:cNvPr id="3" name="Tartalom helye 2">
            <a:extLst>
              <a:ext uri="{FF2B5EF4-FFF2-40B4-BE49-F238E27FC236}">
                <a16:creationId xmlns:a16="http://schemas.microsoft.com/office/drawing/2014/main" id="{691DA0BD-14BD-4F0A-96C2-7B57518D5058}"/>
              </a:ext>
            </a:extLst>
          </p:cNvPr>
          <p:cNvSpPr>
            <a:spLocks noGrp="1"/>
          </p:cNvSpPr>
          <p:nvPr>
            <p:ph idx="1"/>
          </p:nvPr>
        </p:nvSpPr>
        <p:spPr/>
        <p:txBody>
          <a:bodyPr/>
          <a:lstStyle/>
          <a:p>
            <a:r>
              <a:rPr lang="hu-HU" dirty="0">
                <a:latin typeface="+mj-lt"/>
              </a:rPr>
              <a:t>Az anyagszállítás csak a kijelölt közlekedési útvonalon, a szerelési felügyelő tudtával és jelenlétében lehetséges. A szállítás során biztosítani kell, hogy sem a szállító berendezés, sem a szállított eszköz, tárgy részben vagy egészben a feszültség alatti rész közelébe veszélyes közelségbe ne </a:t>
            </a:r>
            <a:r>
              <a:rPr lang="hu-HU" dirty="0" err="1">
                <a:latin typeface="+mj-lt"/>
              </a:rPr>
              <a:t>kerülhessen</a:t>
            </a:r>
            <a:r>
              <a:rPr lang="hu-HU" dirty="0">
                <a:latin typeface="+mj-lt"/>
              </a:rPr>
              <a:t>. </a:t>
            </a:r>
          </a:p>
          <a:p>
            <a:r>
              <a:rPr lang="hu-HU" dirty="0">
                <a:latin typeface="+mj-lt"/>
              </a:rPr>
              <a:t>Emelőgépet csak vizsgázott kezelő kezelhet. A teher rögzítésére a munkavezetőnek kötöző vizsgával rendelkező személyt kell biztosítania.</a:t>
            </a:r>
          </a:p>
          <a:p>
            <a:r>
              <a:rPr lang="hu-HU" dirty="0">
                <a:latin typeface="+mj-lt"/>
              </a:rPr>
              <a:t>Az anyagok tárolására szabadtéren és a kapcsolótérben van lehetőség úgy, hogy azok a mozgást nem akadályozhatják, valamint a menekülési útvonalat nem zárhatják el. A tároló helyeket az állomásgazda jelöli ki a munkavezetővel történt egyeztetést követően.</a:t>
            </a:r>
          </a:p>
          <a:p>
            <a:r>
              <a:rPr lang="hu-HU" dirty="0">
                <a:latin typeface="+mj-lt"/>
              </a:rPr>
              <a:t> </a:t>
            </a:r>
          </a:p>
          <a:p>
            <a:endParaRPr lang="hu-HU" dirty="0"/>
          </a:p>
        </p:txBody>
      </p:sp>
      <p:sp>
        <p:nvSpPr>
          <p:cNvPr id="4" name="Dátum helye 3">
            <a:extLst>
              <a:ext uri="{FF2B5EF4-FFF2-40B4-BE49-F238E27FC236}">
                <a16:creationId xmlns:a16="http://schemas.microsoft.com/office/drawing/2014/main" id="{723CC65E-AEF9-47B1-9EBD-C9767F1FB053}"/>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0B4BB583-BF53-4B84-A95B-4D35B9D0A86A}"/>
              </a:ext>
            </a:extLst>
          </p:cNvPr>
          <p:cNvSpPr>
            <a:spLocks noGrp="1"/>
          </p:cNvSpPr>
          <p:nvPr>
            <p:ph type="sldNum" sz="quarter" idx="12"/>
          </p:nvPr>
        </p:nvSpPr>
        <p:spPr/>
        <p:txBody>
          <a:bodyPr/>
          <a:lstStyle/>
          <a:p>
            <a:fld id="{93C795C4-4A26-412B-AA90-98E97FF83D41}" type="slidenum">
              <a:rPr lang="de-DE" smtClean="0"/>
              <a:t>15</a:t>
            </a:fld>
            <a:endParaRPr lang="de-DE"/>
          </a:p>
        </p:txBody>
      </p:sp>
    </p:spTree>
    <p:extLst>
      <p:ext uri="{BB962C8B-B14F-4D97-AF65-F5344CB8AC3E}">
        <p14:creationId xmlns:p14="http://schemas.microsoft.com/office/powerpoint/2010/main" val="400621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3C9B4C-58AB-430B-ADE7-A7480CB6CB27}"/>
              </a:ext>
            </a:extLst>
          </p:cNvPr>
          <p:cNvSpPr>
            <a:spLocks noGrp="1"/>
          </p:cNvSpPr>
          <p:nvPr>
            <p:ph type="ctrTitle"/>
          </p:nvPr>
        </p:nvSpPr>
        <p:spPr/>
        <p:txBody>
          <a:bodyPr/>
          <a:lstStyle/>
          <a:p>
            <a:r>
              <a:rPr lang="hu-HU" sz="4000" dirty="0"/>
              <a:t>E1ső a biztonság!</a:t>
            </a:r>
            <a:br>
              <a:rPr lang="hu-HU" sz="4800" dirty="0"/>
            </a:br>
            <a:endParaRPr lang="hu-HU" dirty="0"/>
          </a:p>
        </p:txBody>
      </p:sp>
      <p:sp>
        <p:nvSpPr>
          <p:cNvPr id="3" name="Alcím 2">
            <a:extLst>
              <a:ext uri="{FF2B5EF4-FFF2-40B4-BE49-F238E27FC236}">
                <a16:creationId xmlns:a16="http://schemas.microsoft.com/office/drawing/2014/main" id="{BF0F3306-9422-46DE-B776-739596F49BDD}"/>
              </a:ext>
            </a:extLst>
          </p:cNvPr>
          <p:cNvSpPr>
            <a:spLocks noGrp="1"/>
          </p:cNvSpPr>
          <p:nvPr>
            <p:ph type="subTitle" idx="1"/>
          </p:nvPr>
        </p:nvSpPr>
        <p:spPr>
          <a:xfrm>
            <a:off x="1566000" y="2525399"/>
            <a:ext cx="6012000" cy="754829"/>
          </a:xfrm>
        </p:spPr>
        <p:txBody>
          <a:bodyPr/>
          <a:lstStyle/>
          <a:p>
            <a:r>
              <a:rPr lang="hu-HU" sz="4800" b="1" dirty="0"/>
              <a:t>Köszönöm a figyelmet!</a:t>
            </a:r>
            <a:br>
              <a:rPr lang="hu-HU" sz="4800" b="1" dirty="0"/>
            </a:br>
            <a:endParaRPr lang="hu-HU" sz="4800" dirty="0"/>
          </a:p>
        </p:txBody>
      </p:sp>
      <p:sp>
        <p:nvSpPr>
          <p:cNvPr id="4" name="Dátum helye 3">
            <a:extLst>
              <a:ext uri="{FF2B5EF4-FFF2-40B4-BE49-F238E27FC236}">
                <a16:creationId xmlns:a16="http://schemas.microsoft.com/office/drawing/2014/main" id="{B3B4C7F9-67F5-461C-82DA-517EE87C7ED2}"/>
              </a:ext>
            </a:extLst>
          </p:cNvPr>
          <p:cNvSpPr>
            <a:spLocks noGrp="1"/>
          </p:cNvSpPr>
          <p:nvPr>
            <p:ph type="dt" sz="half" idx="10"/>
          </p:nvPr>
        </p:nvSpPr>
        <p:spPr>
          <a:xfrm>
            <a:off x="6210571" y="4832743"/>
            <a:ext cx="1440000" cy="144000"/>
          </a:xfrm>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Tree>
    <p:extLst>
      <p:ext uri="{BB962C8B-B14F-4D97-AF65-F5344CB8AC3E}">
        <p14:creationId xmlns:p14="http://schemas.microsoft.com/office/powerpoint/2010/main" val="250150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8BAA687-9132-4C8A-9C80-AD1746C6CE57}"/>
              </a:ext>
            </a:extLst>
          </p:cNvPr>
          <p:cNvSpPr>
            <a:spLocks noGrp="1"/>
          </p:cNvSpPr>
          <p:nvPr>
            <p:ph type="title"/>
          </p:nvPr>
        </p:nvSpPr>
        <p:spPr>
          <a:xfrm>
            <a:off x="378000" y="378000"/>
            <a:ext cx="6414686" cy="720000"/>
          </a:xfrm>
        </p:spPr>
        <p:txBody>
          <a:bodyPr/>
          <a:lstStyle/>
          <a:p>
            <a:r>
              <a:rPr lang="hu-HU" dirty="0"/>
              <a:t>Hivatkozások</a:t>
            </a:r>
          </a:p>
        </p:txBody>
      </p:sp>
      <p:sp>
        <p:nvSpPr>
          <p:cNvPr id="3" name="Tartalom helye 2">
            <a:extLst>
              <a:ext uri="{FF2B5EF4-FFF2-40B4-BE49-F238E27FC236}">
                <a16:creationId xmlns:a16="http://schemas.microsoft.com/office/drawing/2014/main" id="{BFECEAE0-A22F-4085-9AB7-BDB70EA2781D}"/>
              </a:ext>
            </a:extLst>
          </p:cNvPr>
          <p:cNvSpPr>
            <a:spLocks noGrp="1"/>
          </p:cNvSpPr>
          <p:nvPr>
            <p:ph idx="1"/>
          </p:nvPr>
        </p:nvSpPr>
        <p:spPr/>
        <p:txBody>
          <a:bodyPr/>
          <a:lstStyle/>
          <a:p>
            <a:endParaRPr lang="hu-HU" dirty="0"/>
          </a:p>
          <a:p>
            <a:pPr lvl="1"/>
            <a:r>
              <a:rPr lang="hu-HU" dirty="0"/>
              <a:t>1993 évi XCIII Munkavédelmi törvény</a:t>
            </a:r>
          </a:p>
          <a:p>
            <a:pPr lvl="1"/>
            <a:r>
              <a:rPr lang="hu-HU" dirty="0"/>
              <a:t>47/1999 GM rendelet Emelőgép Biztonsági Szabályzat</a:t>
            </a:r>
          </a:p>
          <a:p>
            <a:pPr lvl="1"/>
            <a:r>
              <a:rPr lang="hu-HU" dirty="0"/>
              <a:t>MSZ 1585:2016 munkavégzési eljárások (feszültség alatti – feszültséghez közeli munkavégzés),   minimális védőtávolság-értékek levegőben</a:t>
            </a:r>
          </a:p>
          <a:p>
            <a:pPr lvl="1"/>
            <a:r>
              <a:rPr lang="hu-HU" dirty="0"/>
              <a:t>SZ—227 Szabályzat Munkavédelmi kézikönyv  alállomások létesítéséhez, üzemeltetéséhez, karbantartásához és bontásához</a:t>
            </a:r>
          </a:p>
          <a:p>
            <a:pPr lvl="1"/>
            <a:endParaRPr lang="hu-HU" dirty="0"/>
          </a:p>
          <a:p>
            <a:endParaRPr lang="hu-HU" dirty="0"/>
          </a:p>
        </p:txBody>
      </p:sp>
      <p:sp>
        <p:nvSpPr>
          <p:cNvPr id="4" name="Dátum helye 3">
            <a:extLst>
              <a:ext uri="{FF2B5EF4-FFF2-40B4-BE49-F238E27FC236}">
                <a16:creationId xmlns:a16="http://schemas.microsoft.com/office/drawing/2014/main" id="{F4C1EFDB-200F-4244-8E5A-494CF2121491}"/>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p:txBody>
      </p:sp>
      <p:sp>
        <p:nvSpPr>
          <p:cNvPr id="5" name="Dia számának helye 4">
            <a:extLst>
              <a:ext uri="{FF2B5EF4-FFF2-40B4-BE49-F238E27FC236}">
                <a16:creationId xmlns:a16="http://schemas.microsoft.com/office/drawing/2014/main" id="{BBB83338-D554-45CE-8DD0-B6116D356C38}"/>
              </a:ext>
            </a:extLst>
          </p:cNvPr>
          <p:cNvSpPr>
            <a:spLocks noGrp="1"/>
          </p:cNvSpPr>
          <p:nvPr>
            <p:ph type="sldNum" sz="quarter" idx="12"/>
          </p:nvPr>
        </p:nvSpPr>
        <p:spPr/>
        <p:txBody>
          <a:bodyPr/>
          <a:lstStyle/>
          <a:p>
            <a:fld id="{93C795C4-4A26-412B-AA90-98E97FF83D41}" type="slidenum">
              <a:rPr lang="de-DE" smtClean="0"/>
              <a:t>2</a:t>
            </a:fld>
            <a:endParaRPr lang="de-DE"/>
          </a:p>
        </p:txBody>
      </p:sp>
    </p:spTree>
    <p:extLst>
      <p:ext uri="{BB962C8B-B14F-4D97-AF65-F5344CB8AC3E}">
        <p14:creationId xmlns:p14="http://schemas.microsoft.com/office/powerpoint/2010/main" val="321477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Az anyagmozgatás fogalma</a:t>
            </a:r>
            <a:br>
              <a:rPr lang="hu-HU" dirty="0"/>
            </a:br>
            <a:endParaRPr lang="hu-HU" dirty="0"/>
          </a:p>
        </p:txBody>
      </p:sp>
      <p:sp>
        <p:nvSpPr>
          <p:cNvPr id="4" name="Téglalap 3"/>
          <p:cNvSpPr/>
          <p:nvPr/>
        </p:nvSpPr>
        <p:spPr>
          <a:xfrm>
            <a:off x="377999" y="1309866"/>
            <a:ext cx="8360273" cy="2246769"/>
          </a:xfrm>
          <a:prstGeom prst="rect">
            <a:avLst/>
          </a:prstGeom>
        </p:spPr>
        <p:txBody>
          <a:bodyPr wrap="square">
            <a:spAutoFit/>
          </a:bodyPr>
          <a:lstStyle/>
          <a:p>
            <a:r>
              <a:rPr lang="hu-HU" dirty="0">
                <a:latin typeface="+mn-lt"/>
              </a:rPr>
              <a:t>Az anyagmozgatás hagyományos értelmezés szerint olyan helyváltoztatás, amikor az</a:t>
            </a:r>
          </a:p>
          <a:p>
            <a:r>
              <a:rPr lang="hu-HU" dirty="0">
                <a:latin typeface="+mn-lt"/>
              </a:rPr>
              <a:t>anyagokat, félkész es késztermékeket, munka- es segédeszközöket illetve árukat a technológiailag</a:t>
            </a:r>
          </a:p>
          <a:p>
            <a:r>
              <a:rPr lang="hu-HU" dirty="0">
                <a:latin typeface="+mn-lt"/>
              </a:rPr>
              <a:t>szükséges helyre viszik. Az anyagmozgatást kézzel vagy gépekkel végzik,</a:t>
            </a:r>
          </a:p>
          <a:p>
            <a:r>
              <a:rPr lang="hu-HU" dirty="0">
                <a:latin typeface="+mn-lt"/>
              </a:rPr>
              <a:t>elsősorban egy adott terület határain belül, ami általában a gyár vagy üzem területe. Ha</a:t>
            </a:r>
          </a:p>
          <a:p>
            <a:r>
              <a:rPr lang="hu-HU" dirty="0">
                <a:latin typeface="+mn-lt"/>
              </a:rPr>
              <a:t>az anyagmozgatást nagyobb távolságok között végzik, akkor mar szállításról beszélünk.</a:t>
            </a:r>
          </a:p>
          <a:p>
            <a:endParaRPr lang="hu-HU" dirty="0">
              <a:latin typeface="+mn-lt"/>
            </a:endParaRPr>
          </a:p>
          <a:p>
            <a:r>
              <a:rPr lang="hu-HU" dirty="0">
                <a:solidFill>
                  <a:srgbClr val="FF0000"/>
                </a:solidFill>
                <a:latin typeface="+mn-lt"/>
              </a:rPr>
              <a:t>Gépi anyagmozgatás:</a:t>
            </a:r>
          </a:p>
          <a:p>
            <a:r>
              <a:rPr lang="hu-HU" dirty="0">
                <a:latin typeface="+mn-lt"/>
              </a:rPr>
              <a:t>Az anyagmozgatás gépesítésével kiváltható a dolgozók fizikai terhelése. Az anyagmozgatást</a:t>
            </a:r>
          </a:p>
          <a:p>
            <a:r>
              <a:rPr lang="hu-HU" dirty="0">
                <a:latin typeface="+mn-lt"/>
              </a:rPr>
              <a:t>különböző gépekkel végezhetjük, ilyenek a targoncák, a daruk, a személy és teheremelők</a:t>
            </a:r>
          </a:p>
          <a:p>
            <a:r>
              <a:rPr lang="hu-HU" dirty="0">
                <a:latin typeface="+mn-lt"/>
              </a:rPr>
              <a:t>Stb.</a:t>
            </a:r>
          </a:p>
        </p:txBody>
      </p:sp>
      <p:sp>
        <p:nvSpPr>
          <p:cNvPr id="3" name="Téglalap 2">
            <a:extLst>
              <a:ext uri="{FF2B5EF4-FFF2-40B4-BE49-F238E27FC236}">
                <a16:creationId xmlns:a16="http://schemas.microsoft.com/office/drawing/2014/main" id="{B35FC26A-B7E9-407A-AC97-F12B9714D7C5}"/>
              </a:ext>
            </a:extLst>
          </p:cNvPr>
          <p:cNvSpPr/>
          <p:nvPr/>
        </p:nvSpPr>
        <p:spPr>
          <a:xfrm>
            <a:off x="7850269" y="4616776"/>
            <a:ext cx="704039" cy="230832"/>
          </a:xfrm>
          <a:prstGeom prst="rect">
            <a:avLst/>
          </a:prstGeom>
        </p:spPr>
        <p:txBody>
          <a:bodyPr wrap="none">
            <a:spAutoFit/>
          </a:bodyPr>
          <a:lstStyle/>
          <a:p>
            <a:r>
              <a:rPr lang="de-DE" sz="900" dirty="0"/>
              <a:t>2</a:t>
            </a:r>
            <a:r>
              <a:rPr lang="hu-HU" sz="900" dirty="0"/>
              <a:t>4</a:t>
            </a:r>
            <a:r>
              <a:rPr lang="de-DE" sz="900" dirty="0"/>
              <a:t>.1</a:t>
            </a:r>
            <a:r>
              <a:rPr lang="hu-HU" sz="900" dirty="0"/>
              <a:t>0</a:t>
            </a:r>
            <a:r>
              <a:rPr lang="de-DE" sz="900" dirty="0"/>
              <a:t>.201</a:t>
            </a:r>
            <a:r>
              <a:rPr lang="hu-HU" sz="900" dirty="0"/>
              <a:t>8</a:t>
            </a:r>
            <a:endParaRPr lang="de-DE" sz="900" dirty="0"/>
          </a:p>
        </p:txBody>
      </p:sp>
    </p:spTree>
    <p:extLst>
      <p:ext uri="{BB962C8B-B14F-4D97-AF65-F5344CB8AC3E}">
        <p14:creationId xmlns:p14="http://schemas.microsoft.com/office/powerpoint/2010/main" val="76710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3BEF40-51ED-434E-9A84-F66F8746172F}"/>
              </a:ext>
            </a:extLst>
          </p:cNvPr>
          <p:cNvSpPr>
            <a:spLocks noGrp="1"/>
          </p:cNvSpPr>
          <p:nvPr>
            <p:ph type="title"/>
          </p:nvPr>
        </p:nvSpPr>
        <p:spPr>
          <a:xfrm>
            <a:off x="378000" y="378000"/>
            <a:ext cx="5508000" cy="354971"/>
          </a:xfrm>
        </p:spPr>
        <p:txBody>
          <a:bodyPr/>
          <a:lstStyle/>
          <a:p>
            <a:r>
              <a:rPr lang="hu-HU" dirty="0"/>
              <a:t>Fogalmak (47/1999 GM)</a:t>
            </a:r>
          </a:p>
        </p:txBody>
      </p:sp>
      <p:sp>
        <p:nvSpPr>
          <p:cNvPr id="3" name="Tartalom helye 2">
            <a:extLst>
              <a:ext uri="{FF2B5EF4-FFF2-40B4-BE49-F238E27FC236}">
                <a16:creationId xmlns:a16="http://schemas.microsoft.com/office/drawing/2014/main" id="{DCC9C0F8-EAD0-4709-B04C-8BA0CAE9A06D}"/>
              </a:ext>
            </a:extLst>
          </p:cNvPr>
          <p:cNvSpPr>
            <a:spLocks noGrp="1"/>
          </p:cNvSpPr>
          <p:nvPr>
            <p:ph idx="1"/>
          </p:nvPr>
        </p:nvSpPr>
        <p:spPr>
          <a:xfrm>
            <a:off x="377999" y="906859"/>
            <a:ext cx="7539543" cy="3978971"/>
          </a:xfrm>
        </p:spPr>
        <p:txBody>
          <a:bodyPr/>
          <a:lstStyle/>
          <a:p>
            <a:r>
              <a:rPr lang="hu-HU" b="1" dirty="0"/>
              <a:t>Emelőgép</a:t>
            </a:r>
          </a:p>
          <a:p>
            <a:r>
              <a:rPr lang="hu-HU" dirty="0"/>
              <a:t>Emelőgép az a szakaszos üzemű gépi vagy kézi (emberi erő) meghajtású szerkezet vagy berendezés, ami közvetlenül vagy segédeszközzel terhet emelni vagy süllyeszteni képes, azt a kiindulási helyzetéből az érkezési helyére továbbítja.</a:t>
            </a:r>
          </a:p>
          <a:p>
            <a:r>
              <a:rPr lang="hu-HU" b="1" dirty="0"/>
              <a:t>Emelőgép kezelő</a:t>
            </a:r>
          </a:p>
          <a:p>
            <a:r>
              <a:rPr lang="hu-HU" dirty="0"/>
              <a:t>Aki az emelőgépet jogosult működtetni, és ezzel a feladattal megbízták.</a:t>
            </a:r>
          </a:p>
          <a:p>
            <a:r>
              <a:rPr lang="hu-HU" b="1" dirty="0"/>
              <a:t>Teherkötöző</a:t>
            </a:r>
          </a:p>
          <a:p>
            <a:r>
              <a:rPr lang="hu-HU" dirty="0"/>
              <a:t>Aki a teher felerősítésére jogosult, és erre a feladatra megbízták (a továbbiakban: kötöző). A terhet automatikusan megfogó, elegendő és a darukezelő által vezérelt tehermegfogó szerkezet esetén - amennyiben a teher a kezelési helyről jól látható - az emelőgép kezelője egyben a kötöző</a:t>
            </a:r>
          </a:p>
          <a:p>
            <a:r>
              <a:rPr lang="hu-HU" b="1" dirty="0"/>
              <a:t>Irányító</a:t>
            </a:r>
            <a:endParaRPr lang="hu-HU" dirty="0"/>
          </a:p>
          <a:p>
            <a:r>
              <a:rPr lang="hu-HU" dirty="0"/>
              <a:t>Az a személy - kijelölt kötöző -, aki az emelőgép kezelő részére a teher emelésével, továbbításával és süllyesztésével kapcsolatos jelzéseket, illetve szóbeli információkat adja, és erre a feladatra az üzemeltetőtől megbízást kapott</a:t>
            </a:r>
          </a:p>
          <a:p>
            <a:endParaRPr lang="hu-HU" dirty="0"/>
          </a:p>
        </p:txBody>
      </p:sp>
      <p:sp>
        <p:nvSpPr>
          <p:cNvPr id="4" name="Dátum helye 3">
            <a:extLst>
              <a:ext uri="{FF2B5EF4-FFF2-40B4-BE49-F238E27FC236}">
                <a16:creationId xmlns:a16="http://schemas.microsoft.com/office/drawing/2014/main" id="{190BF36E-A09F-4008-998F-6EA6519F1B8F}"/>
              </a:ext>
            </a:extLst>
          </p:cNvPr>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5" name="Dia számának helye 4">
            <a:extLst>
              <a:ext uri="{FF2B5EF4-FFF2-40B4-BE49-F238E27FC236}">
                <a16:creationId xmlns:a16="http://schemas.microsoft.com/office/drawing/2014/main" id="{2C60B778-A972-4325-B653-DADCC3312589}"/>
              </a:ext>
            </a:extLst>
          </p:cNvPr>
          <p:cNvSpPr>
            <a:spLocks noGrp="1"/>
          </p:cNvSpPr>
          <p:nvPr>
            <p:ph type="sldNum" sz="quarter" idx="12"/>
          </p:nvPr>
        </p:nvSpPr>
        <p:spPr/>
        <p:txBody>
          <a:bodyPr/>
          <a:lstStyle/>
          <a:p>
            <a:fld id="{93C795C4-4A26-412B-AA90-98E97FF83D41}" type="slidenum">
              <a:rPr lang="de-DE" smtClean="0"/>
              <a:t>4</a:t>
            </a:fld>
            <a:endParaRPr lang="de-DE"/>
          </a:p>
        </p:txBody>
      </p:sp>
    </p:spTree>
    <p:extLst>
      <p:ext uri="{BB962C8B-B14F-4D97-AF65-F5344CB8AC3E}">
        <p14:creationId xmlns:p14="http://schemas.microsoft.com/office/powerpoint/2010/main" val="212014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8000" y="378000"/>
            <a:ext cx="8388000" cy="720000"/>
          </a:xfrm>
        </p:spPr>
        <p:txBody>
          <a:bodyPr/>
          <a:lstStyle/>
          <a:p>
            <a:pPr>
              <a:lnSpc>
                <a:spcPct val="100000"/>
              </a:lnSpc>
            </a:pPr>
            <a:r>
              <a:rPr lang="hu-HU" dirty="0"/>
              <a:t>Általános előírások</a:t>
            </a:r>
            <a:br>
              <a:rPr lang="hu-HU" dirty="0"/>
            </a:br>
            <a:br>
              <a:rPr lang="hu-HU" dirty="0"/>
            </a:br>
            <a:br>
              <a:rPr lang="hu-HU" dirty="0"/>
            </a:br>
            <a:r>
              <a:rPr lang="hu-HU" sz="1400" dirty="0">
                <a:solidFill>
                  <a:schemeClr val="tx1"/>
                </a:solidFill>
              </a:rPr>
              <a:t>A legfontosabb és legáltalánosabb, mindent magába foglaló szabály, hogy az emelőgépet csak a használati utasításában meghatározott módon és célra szabad használni. </a:t>
            </a:r>
            <a:br>
              <a:rPr lang="hu-HU" sz="1400" dirty="0">
                <a:solidFill>
                  <a:schemeClr val="tx1"/>
                </a:solidFill>
              </a:rPr>
            </a:br>
            <a:r>
              <a:rPr lang="hu-HU" sz="1400" dirty="0">
                <a:solidFill>
                  <a:schemeClr val="tx1"/>
                </a:solidFill>
              </a:rPr>
              <a:t>Ehhez szorosan kapcsolódik, hogy emelőgépet csak a követelményeknek megfelelő kezelő működtethet.</a:t>
            </a:r>
            <a:br>
              <a:rPr lang="hu-HU" sz="1400" dirty="0">
                <a:solidFill>
                  <a:schemeClr val="tx1"/>
                </a:solidFill>
              </a:rPr>
            </a:br>
            <a:br>
              <a:rPr lang="hu-HU" sz="1400" dirty="0">
                <a:solidFill>
                  <a:schemeClr val="tx1"/>
                </a:solidFill>
              </a:rPr>
            </a:br>
            <a:r>
              <a:rPr lang="hu-HU" sz="1400" dirty="0">
                <a:solidFill>
                  <a:schemeClr val="tx1"/>
                </a:solidFill>
              </a:rPr>
              <a:t>Az emelőgépen tartózkodni, arra felmenni csak az üzemeltető hozzájárulásával és a kezelő tudtával szabad. </a:t>
            </a:r>
            <a:br>
              <a:rPr lang="hu-HU" sz="1400" dirty="0">
                <a:solidFill>
                  <a:schemeClr val="tx1"/>
                </a:solidFill>
              </a:rPr>
            </a:br>
            <a:r>
              <a:rPr lang="hu-HU" sz="1400" dirty="0">
                <a:solidFill>
                  <a:schemeClr val="tx1"/>
                </a:solidFill>
              </a:rPr>
              <a:t>Az emelőgépre, annak szerkezetére, gépházába, kezelő, vagy vezetőhelyére csak az azon szolgálatot teljesítő kezelő, ellenőrző és karbantartó személyek mehetnek fel. Más személy csak felügyelet mellett tartózkodhat az emelőgépen.</a:t>
            </a:r>
            <a:br>
              <a:rPr lang="hu-HU" sz="1400" dirty="0">
                <a:solidFill>
                  <a:schemeClr val="tx1"/>
                </a:solidFill>
              </a:rPr>
            </a:br>
            <a:br>
              <a:rPr lang="hu-HU" sz="1400" dirty="0">
                <a:solidFill>
                  <a:schemeClr val="tx1"/>
                </a:solidFill>
              </a:rPr>
            </a:br>
            <a:r>
              <a:rPr lang="hu-HU" sz="1400" dirty="0">
                <a:solidFill>
                  <a:schemeClr val="tx1"/>
                </a:solidFill>
              </a:rPr>
              <a:t>Az emelőgépre felmenni vagy arról lejönni csak a gép álló állapotában, annak feljárásra alkalmas helyzetében és csak az erre a célra kialakított úton szabad a kezelési utasításban meghatározott módon, kivéve a veszélyhelyzetet.</a:t>
            </a:r>
            <a:br>
              <a:rPr lang="hu-HU" sz="1400" dirty="0">
                <a:solidFill>
                  <a:schemeClr val="tx1"/>
                </a:solidFill>
              </a:rPr>
            </a:br>
            <a:br>
              <a:rPr lang="hu-HU" sz="1400" dirty="0">
                <a:solidFill>
                  <a:schemeClr val="tx1"/>
                </a:solidFill>
              </a:rPr>
            </a:br>
            <a:r>
              <a:rPr lang="hu-HU" sz="1400" dirty="0">
                <a:solidFill>
                  <a:schemeClr val="tx1"/>
                </a:solidFill>
              </a:rPr>
              <a:t>Ha a szállított teher közlekedési útvonalat keresztez, műszaki intézkedés hiányában az emelési művelet idejére a közlekedést le kell állítani.</a:t>
            </a:r>
            <a:br>
              <a:rPr lang="hu-HU" sz="1400" dirty="0">
                <a:solidFill>
                  <a:schemeClr val="tx1"/>
                </a:solidFill>
              </a:rPr>
            </a:br>
            <a:endParaRPr lang="hu-HU" sz="1400" dirty="0">
              <a:solidFill>
                <a:schemeClr val="tx1"/>
              </a:solidFill>
            </a:endParaRPr>
          </a:p>
        </p:txBody>
      </p:sp>
      <p:sp>
        <p:nvSpPr>
          <p:cNvPr id="3" name="Dátum helye 2"/>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4" name="Dia számának helye 3"/>
          <p:cNvSpPr>
            <a:spLocks noGrp="1"/>
          </p:cNvSpPr>
          <p:nvPr>
            <p:ph type="sldNum" sz="quarter" idx="12"/>
          </p:nvPr>
        </p:nvSpPr>
        <p:spPr/>
        <p:txBody>
          <a:bodyPr/>
          <a:lstStyle/>
          <a:p>
            <a:fld id="{93C795C4-4A26-412B-AA90-98E97FF83D41}" type="slidenum">
              <a:rPr lang="de-DE" smtClean="0"/>
              <a:t>5</a:t>
            </a:fld>
            <a:endParaRPr lang="de-DE"/>
          </a:p>
        </p:txBody>
      </p:sp>
    </p:spTree>
    <p:extLst>
      <p:ext uri="{BB962C8B-B14F-4D97-AF65-F5344CB8AC3E}">
        <p14:creationId xmlns:p14="http://schemas.microsoft.com/office/powerpoint/2010/main" val="170484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7999" y="378000"/>
            <a:ext cx="8293661" cy="627234"/>
          </a:xfrm>
        </p:spPr>
        <p:txBody>
          <a:bodyPr/>
          <a:lstStyle/>
          <a:p>
            <a:r>
              <a:rPr lang="hu-HU" dirty="0"/>
              <a:t>Általános előírások</a:t>
            </a:r>
            <a:br>
              <a:rPr lang="hu-HU" dirty="0"/>
            </a:br>
            <a:br>
              <a:rPr lang="hu-HU" dirty="0"/>
            </a:br>
            <a:br>
              <a:rPr lang="hu-HU" dirty="0"/>
            </a:br>
            <a:r>
              <a:rPr lang="hu-HU" sz="1400" dirty="0">
                <a:solidFill>
                  <a:schemeClr val="tx1"/>
                </a:solidFill>
              </a:rPr>
              <a:t>Megemelt terhet vagy ellensúlyt csak olyan terület felett szabad tartani vagy mozgatni, ahol személyek nem tartózkodnak, kivéve a külön jogszabály szerinti eseteket és azt, ha a kiszolgált technológia ezt szükségessé teszi. Ebben az esetben a munkavégzés biztonságának feltételeit kiemelt módon szabályozni kell. Ilyen esetekben erőzárás elvén működő megfogó szerkezet, vagy a tehertartáshoz energiát igénylő emelő (pl. elektromágnes, pneumatikus megfogó) alkalmazása tilos!</a:t>
            </a:r>
            <a:br>
              <a:rPr lang="hu-HU" sz="1400" dirty="0">
                <a:solidFill>
                  <a:schemeClr val="tx1"/>
                </a:solidFill>
              </a:rPr>
            </a:br>
            <a:br>
              <a:rPr lang="hu-HU" sz="1400" dirty="0">
                <a:solidFill>
                  <a:schemeClr val="tx1"/>
                </a:solidFill>
              </a:rPr>
            </a:br>
            <a:r>
              <a:rPr lang="hu-HU" sz="1400" dirty="0">
                <a:solidFill>
                  <a:schemeClr val="tx1"/>
                </a:solidFill>
              </a:rPr>
              <a:t>Tilos az emelőgép állékonyságát a használati utasítástól eltérő módon (pl. pótlólagos ellensúllyal) növelni!</a:t>
            </a:r>
            <a:br>
              <a:rPr lang="hu-HU" sz="1400" dirty="0">
                <a:solidFill>
                  <a:schemeClr val="tx1"/>
                </a:solidFill>
              </a:rPr>
            </a:br>
            <a:br>
              <a:rPr lang="hu-HU" sz="1400" dirty="0">
                <a:solidFill>
                  <a:schemeClr val="tx1"/>
                </a:solidFill>
              </a:rPr>
            </a:br>
            <a:r>
              <a:rPr lang="hu-HU" sz="1400" dirty="0">
                <a:solidFill>
                  <a:schemeClr val="tx1"/>
                </a:solidFill>
              </a:rPr>
              <a:t>Emelés, süllyesztés közben a terhen tartózkodni tilos!</a:t>
            </a:r>
            <a:br>
              <a:rPr lang="hu-HU" sz="1400" dirty="0">
                <a:solidFill>
                  <a:schemeClr val="tx1"/>
                </a:solidFill>
              </a:rPr>
            </a:br>
            <a:endParaRPr lang="hu-HU" sz="1400" dirty="0">
              <a:solidFill>
                <a:schemeClr val="tx1"/>
              </a:solidFill>
            </a:endParaRPr>
          </a:p>
        </p:txBody>
      </p:sp>
      <p:sp>
        <p:nvSpPr>
          <p:cNvPr id="3" name="Dátum helye 2"/>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4" name="Dia számának helye 3"/>
          <p:cNvSpPr>
            <a:spLocks noGrp="1"/>
          </p:cNvSpPr>
          <p:nvPr>
            <p:ph type="sldNum" sz="quarter" idx="12"/>
          </p:nvPr>
        </p:nvSpPr>
        <p:spPr/>
        <p:txBody>
          <a:bodyPr/>
          <a:lstStyle/>
          <a:p>
            <a:fld id="{93C795C4-4A26-412B-AA90-98E97FF83D41}" type="slidenum">
              <a:rPr lang="de-DE" smtClean="0"/>
              <a:t>6</a:t>
            </a:fld>
            <a:endParaRPr lang="de-DE"/>
          </a:p>
        </p:txBody>
      </p:sp>
    </p:spTree>
    <p:extLst>
      <p:ext uri="{BB962C8B-B14F-4D97-AF65-F5344CB8AC3E}">
        <p14:creationId xmlns:p14="http://schemas.microsoft.com/office/powerpoint/2010/main" val="365090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8000" y="378000"/>
            <a:ext cx="8438996" cy="492857"/>
          </a:xfrm>
        </p:spPr>
        <p:txBody>
          <a:bodyPr/>
          <a:lstStyle/>
          <a:p>
            <a:r>
              <a:rPr lang="hu-HU" dirty="0"/>
              <a:t>Teherkötözés, teher megfogás</a:t>
            </a:r>
            <a:br>
              <a:rPr lang="hu-HU" dirty="0"/>
            </a:br>
            <a:br>
              <a:rPr lang="hu-HU" dirty="0"/>
            </a:br>
            <a:r>
              <a:rPr lang="hu-HU" sz="1400" dirty="0">
                <a:solidFill>
                  <a:schemeClr val="tx1"/>
                </a:solidFill>
              </a:rPr>
              <a:t>Teherfelvevő eszközt (lánc, acélsodronykötél, műanyag kötél, heveder stb.) csak a gyártó, vagy annak hiányában </a:t>
            </a:r>
            <a:br>
              <a:rPr lang="hu-HU" sz="1400" dirty="0">
                <a:solidFill>
                  <a:schemeClr val="tx1"/>
                </a:solidFill>
              </a:rPr>
            </a:br>
            <a:r>
              <a:rPr lang="hu-HU" sz="1400" dirty="0">
                <a:solidFill>
                  <a:schemeClr val="tx1"/>
                </a:solidFill>
              </a:rPr>
              <a:t>a üzemeltető által kiadott használati utasításban meghatározott módon  és feltételek között szabad használni.</a:t>
            </a:r>
            <a:br>
              <a:rPr lang="hu-HU" sz="1400" dirty="0">
                <a:solidFill>
                  <a:schemeClr val="tx1"/>
                </a:solidFill>
              </a:rPr>
            </a:br>
            <a:br>
              <a:rPr lang="hu-HU" sz="1400" dirty="0">
                <a:solidFill>
                  <a:schemeClr val="tx1"/>
                </a:solidFill>
              </a:rPr>
            </a:br>
            <a:r>
              <a:rPr lang="hu-HU" sz="1400" dirty="0">
                <a:solidFill>
                  <a:schemeClr val="tx1"/>
                </a:solidFill>
              </a:rPr>
              <a:t>A terhet biztonságosan kell felerősíteni, alátámasztani, vagy rögzíteni. A teherfelvevő eszközt</a:t>
            </a:r>
            <a:br>
              <a:rPr lang="hu-HU" sz="1400" dirty="0">
                <a:solidFill>
                  <a:schemeClr val="tx1"/>
                </a:solidFill>
              </a:rPr>
            </a:br>
            <a:r>
              <a:rPr lang="hu-HU" sz="1400" dirty="0">
                <a:solidFill>
                  <a:schemeClr val="tx1"/>
                </a:solidFill>
              </a:rPr>
              <a:t> (</a:t>
            </a:r>
            <a:r>
              <a:rPr lang="hu-HU" sz="1400" dirty="0" err="1">
                <a:solidFill>
                  <a:schemeClr val="tx1"/>
                </a:solidFill>
              </a:rPr>
              <a:t>függesztéket</a:t>
            </a:r>
            <a:r>
              <a:rPr lang="hu-HU" sz="1400" dirty="0">
                <a:solidFill>
                  <a:schemeClr val="tx1"/>
                </a:solidFill>
              </a:rPr>
              <a:t>), a teher es az emelési feladat figyelembevételével kell kiválasztani.</a:t>
            </a:r>
            <a:br>
              <a:rPr lang="hu-HU" sz="1400" dirty="0">
                <a:solidFill>
                  <a:schemeClr val="tx1"/>
                </a:solidFill>
              </a:rPr>
            </a:br>
            <a:br>
              <a:rPr lang="hu-HU" sz="1400" dirty="0">
                <a:solidFill>
                  <a:schemeClr val="tx1"/>
                </a:solidFill>
              </a:rPr>
            </a:br>
            <a:r>
              <a:rPr lang="hu-HU" sz="1400" dirty="0">
                <a:solidFill>
                  <a:schemeClr val="tx1"/>
                </a:solidFill>
              </a:rPr>
              <a:t>Használat előtt a teherfelvevő eszközt szemrevételezéssel legalább a következők szerint kell megvizsgálni:</a:t>
            </a:r>
            <a:br>
              <a:rPr lang="hu-HU" sz="1400" dirty="0">
                <a:solidFill>
                  <a:schemeClr val="tx1"/>
                </a:solidFill>
              </a:rPr>
            </a:br>
            <a:r>
              <a:rPr lang="hu-HU" sz="1400" b="1" dirty="0">
                <a:solidFill>
                  <a:schemeClr val="tx1"/>
                </a:solidFill>
              </a:rPr>
              <a:t>· </a:t>
            </a:r>
            <a:r>
              <a:rPr lang="hu-HU" sz="1400" dirty="0">
                <a:solidFill>
                  <a:schemeClr val="tx1"/>
                </a:solidFill>
              </a:rPr>
              <a:t>van-e egyedi azonosító jele;</a:t>
            </a:r>
            <a:br>
              <a:rPr lang="hu-HU" sz="1400" dirty="0">
                <a:solidFill>
                  <a:schemeClr val="tx1"/>
                </a:solidFill>
              </a:rPr>
            </a:br>
            <a:r>
              <a:rPr lang="pt-BR" sz="1400" b="1" dirty="0">
                <a:solidFill>
                  <a:schemeClr val="tx1"/>
                </a:solidFill>
              </a:rPr>
              <a:t>· </a:t>
            </a:r>
            <a:r>
              <a:rPr lang="pt-BR" sz="1400" dirty="0">
                <a:solidFill>
                  <a:schemeClr val="tx1"/>
                </a:solidFill>
              </a:rPr>
              <a:t>a teherpr</a:t>
            </a:r>
            <a:r>
              <a:rPr lang="hu-HU" sz="1400" dirty="0">
                <a:solidFill>
                  <a:schemeClr val="tx1"/>
                </a:solidFill>
              </a:rPr>
              <a:t>ó</a:t>
            </a:r>
            <a:r>
              <a:rPr lang="pt-BR" sz="1400" dirty="0">
                <a:solidFill>
                  <a:schemeClr val="tx1"/>
                </a:solidFill>
              </a:rPr>
              <a:t>ba a jelz</a:t>
            </a:r>
            <a:r>
              <a:rPr lang="hu-HU" sz="1400" dirty="0">
                <a:solidFill>
                  <a:schemeClr val="tx1"/>
                </a:solidFill>
              </a:rPr>
              <a:t>é</a:t>
            </a:r>
            <a:r>
              <a:rPr lang="pt-BR" sz="1400" dirty="0">
                <a:solidFill>
                  <a:schemeClr val="tx1"/>
                </a:solidFill>
              </a:rPr>
              <a:t>s szerint </a:t>
            </a:r>
            <a:r>
              <a:rPr lang="hu-HU" sz="1400" dirty="0">
                <a:solidFill>
                  <a:schemeClr val="tx1"/>
                </a:solidFill>
              </a:rPr>
              <a:t>é</a:t>
            </a:r>
            <a:r>
              <a:rPr lang="pt-BR" sz="1400" dirty="0">
                <a:solidFill>
                  <a:schemeClr val="tx1"/>
                </a:solidFill>
              </a:rPr>
              <a:t>rv</a:t>
            </a:r>
            <a:r>
              <a:rPr lang="hu-HU" sz="1400" dirty="0">
                <a:solidFill>
                  <a:schemeClr val="tx1"/>
                </a:solidFill>
              </a:rPr>
              <a:t>é</a:t>
            </a:r>
            <a:r>
              <a:rPr lang="pt-BR" sz="1400" dirty="0">
                <a:solidFill>
                  <a:schemeClr val="tx1"/>
                </a:solidFill>
              </a:rPr>
              <a:t>nyes-e;</a:t>
            </a:r>
            <a:br>
              <a:rPr lang="pt-BR" sz="1400" dirty="0">
                <a:solidFill>
                  <a:schemeClr val="tx1"/>
                </a:solidFill>
              </a:rPr>
            </a:br>
            <a:r>
              <a:rPr lang="pt-BR" sz="1400" b="1" dirty="0">
                <a:solidFill>
                  <a:schemeClr val="tx1"/>
                </a:solidFill>
              </a:rPr>
              <a:t>· </a:t>
            </a:r>
            <a:r>
              <a:rPr lang="pt-BR" sz="1400" dirty="0">
                <a:solidFill>
                  <a:schemeClr val="tx1"/>
                </a:solidFill>
              </a:rPr>
              <a:t>alkalmas-e az adott teher emel</a:t>
            </a:r>
            <a:r>
              <a:rPr lang="hu-HU" sz="1400" dirty="0">
                <a:solidFill>
                  <a:schemeClr val="tx1"/>
                </a:solidFill>
              </a:rPr>
              <a:t>é</a:t>
            </a:r>
            <a:r>
              <a:rPr lang="pt-BR" sz="1400" dirty="0">
                <a:solidFill>
                  <a:schemeClr val="tx1"/>
                </a:solidFill>
              </a:rPr>
              <a:t>s</a:t>
            </a:r>
            <a:r>
              <a:rPr lang="hu-HU" sz="1400" dirty="0">
                <a:solidFill>
                  <a:schemeClr val="tx1"/>
                </a:solidFill>
              </a:rPr>
              <a:t>ér</a:t>
            </a:r>
            <a:r>
              <a:rPr lang="pt-BR" sz="1400" dirty="0">
                <a:solidFill>
                  <a:schemeClr val="tx1"/>
                </a:solidFill>
              </a:rPr>
              <a:t>e;</a:t>
            </a:r>
            <a:br>
              <a:rPr lang="pt-BR" sz="1400" dirty="0">
                <a:solidFill>
                  <a:schemeClr val="tx1"/>
                </a:solidFill>
              </a:rPr>
            </a:br>
            <a:r>
              <a:rPr lang="hu-HU" sz="1400" b="1" dirty="0">
                <a:solidFill>
                  <a:schemeClr val="tx1"/>
                </a:solidFill>
              </a:rPr>
              <a:t>· </a:t>
            </a:r>
            <a:r>
              <a:rPr lang="hu-HU" sz="1400" dirty="0">
                <a:solidFill>
                  <a:schemeClr val="tx1"/>
                </a:solidFill>
              </a:rPr>
              <a:t>nem sérült, nem deformálódott-e?</a:t>
            </a:r>
          </a:p>
        </p:txBody>
      </p:sp>
      <p:sp>
        <p:nvSpPr>
          <p:cNvPr id="3" name="Dátum helye 2"/>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4" name="Dia számának helye 3"/>
          <p:cNvSpPr>
            <a:spLocks noGrp="1"/>
          </p:cNvSpPr>
          <p:nvPr>
            <p:ph type="sldNum" sz="quarter" idx="12"/>
          </p:nvPr>
        </p:nvSpPr>
        <p:spPr/>
        <p:txBody>
          <a:bodyPr/>
          <a:lstStyle/>
          <a:p>
            <a:fld id="{93C795C4-4A26-412B-AA90-98E97FF83D41}" type="slidenum">
              <a:rPr lang="de-DE" smtClean="0"/>
              <a:t>7</a:t>
            </a:fld>
            <a:endParaRPr lang="de-DE"/>
          </a:p>
        </p:txBody>
      </p:sp>
    </p:spTree>
    <p:extLst>
      <p:ext uri="{BB962C8B-B14F-4D97-AF65-F5344CB8AC3E}">
        <p14:creationId xmlns:p14="http://schemas.microsoft.com/office/powerpoint/2010/main" val="221821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8000" y="378000"/>
            <a:ext cx="8438996" cy="720000"/>
          </a:xfrm>
        </p:spPr>
        <p:txBody>
          <a:bodyPr/>
          <a:lstStyle/>
          <a:p>
            <a:pPr>
              <a:lnSpc>
                <a:spcPct val="100000"/>
              </a:lnSpc>
            </a:pPr>
            <a:r>
              <a:rPr lang="hu-HU" dirty="0"/>
              <a:t>Teherkötözés, teher megfogás</a:t>
            </a:r>
            <a:br>
              <a:rPr lang="hu-HU" dirty="0"/>
            </a:br>
            <a:br>
              <a:rPr lang="hu-HU" dirty="0"/>
            </a:br>
            <a:br>
              <a:rPr lang="hu-HU" dirty="0"/>
            </a:br>
            <a:r>
              <a:rPr lang="hu-HU" sz="1400" dirty="0">
                <a:solidFill>
                  <a:schemeClr val="tx1"/>
                </a:solidFill>
              </a:rPr>
              <a:t>A meghibásodott, azonosító jelzés nélküli, lejárt terheléspróba-idejű teherfelvevő eszközt</a:t>
            </a:r>
            <a:br>
              <a:rPr lang="hu-HU" sz="1400" dirty="0">
                <a:solidFill>
                  <a:schemeClr val="tx1"/>
                </a:solidFill>
              </a:rPr>
            </a:br>
            <a:r>
              <a:rPr lang="hu-HU" sz="1400" dirty="0">
                <a:solidFill>
                  <a:schemeClr val="tx1"/>
                </a:solidFill>
              </a:rPr>
              <a:t>tilos használni, elkülönítve kell tárolni.</a:t>
            </a:r>
            <a:br>
              <a:rPr lang="hu-HU" sz="1400" dirty="0">
                <a:solidFill>
                  <a:schemeClr val="tx1"/>
                </a:solidFill>
              </a:rPr>
            </a:br>
            <a:r>
              <a:rPr lang="hu-HU" sz="1400" dirty="0">
                <a:solidFill>
                  <a:schemeClr val="tx1"/>
                </a:solidFill>
              </a:rPr>
              <a:t>A használatban lévő teherfelvevő eszközöket kijelölt helyen kell tárolni, védve a káros</a:t>
            </a:r>
            <a:br>
              <a:rPr lang="hu-HU" sz="1400" dirty="0">
                <a:solidFill>
                  <a:schemeClr val="tx1"/>
                </a:solidFill>
              </a:rPr>
            </a:br>
            <a:r>
              <a:rPr lang="hu-HU" sz="1400" dirty="0">
                <a:solidFill>
                  <a:schemeClr val="tx1"/>
                </a:solidFill>
              </a:rPr>
              <a:t>behatásoktól (nedvesség, sav, gőz, vegyi anyagok, mechanikai sérülés, megengedhetetlen</a:t>
            </a:r>
            <a:br>
              <a:rPr lang="hu-HU" sz="1400" dirty="0">
                <a:solidFill>
                  <a:schemeClr val="tx1"/>
                </a:solidFill>
              </a:rPr>
            </a:br>
            <a:r>
              <a:rPr lang="hu-HU" sz="1400" dirty="0">
                <a:solidFill>
                  <a:schemeClr val="tx1"/>
                </a:solidFill>
              </a:rPr>
              <a:t>hőhatás stb.).</a:t>
            </a:r>
            <a:br>
              <a:rPr lang="hu-HU" sz="1400" dirty="0">
                <a:solidFill>
                  <a:schemeClr val="tx1"/>
                </a:solidFill>
              </a:rPr>
            </a:br>
            <a:br>
              <a:rPr lang="hu-HU" sz="1400" dirty="0">
                <a:solidFill>
                  <a:schemeClr val="tx1"/>
                </a:solidFill>
              </a:rPr>
            </a:br>
            <a:r>
              <a:rPr lang="hu-HU" sz="1400" dirty="0">
                <a:solidFill>
                  <a:schemeClr val="tx1"/>
                </a:solidFill>
                <a:latin typeface="Sentinel-Book"/>
              </a:rPr>
              <a:t>A teherfelvevő eszközt időszakos vizsgálatnak kell alávetni a következők szerint:</a:t>
            </a:r>
            <a:br>
              <a:rPr lang="hu-HU" sz="1400" dirty="0">
                <a:solidFill>
                  <a:schemeClr val="tx1"/>
                </a:solidFill>
                <a:latin typeface="Sentinel-Book"/>
              </a:rPr>
            </a:br>
            <a:r>
              <a:rPr lang="hu-HU" sz="1400" b="1" dirty="0">
                <a:solidFill>
                  <a:schemeClr val="tx1"/>
                </a:solidFill>
                <a:latin typeface="Sentinel-Bold"/>
              </a:rPr>
              <a:t>· </a:t>
            </a:r>
            <a:r>
              <a:rPr lang="hu-HU" sz="1400" dirty="0">
                <a:solidFill>
                  <a:schemeClr val="tx1"/>
                </a:solidFill>
                <a:latin typeface="Sentinel-Book"/>
              </a:rPr>
              <a:t>A merev teherfelvevő eszközök időszakos vizsgálatát a vonatkozó szabvány szerinti időközönként</a:t>
            </a:r>
            <a:br>
              <a:rPr lang="hu-HU" sz="1400" dirty="0">
                <a:solidFill>
                  <a:schemeClr val="tx1"/>
                </a:solidFill>
                <a:latin typeface="Sentinel-Book"/>
              </a:rPr>
            </a:br>
            <a:r>
              <a:rPr lang="hu-HU" sz="1400" dirty="0">
                <a:solidFill>
                  <a:schemeClr val="tx1"/>
                </a:solidFill>
                <a:latin typeface="Sentinel-Book"/>
              </a:rPr>
              <a:t>  és módon kell elvégezni.</a:t>
            </a:r>
            <a:br>
              <a:rPr lang="hu-HU" sz="1400" dirty="0">
                <a:solidFill>
                  <a:schemeClr val="tx1"/>
                </a:solidFill>
                <a:latin typeface="Sentinel-Book"/>
              </a:rPr>
            </a:br>
            <a:r>
              <a:rPr lang="hu-HU" sz="1400" b="1" dirty="0">
                <a:solidFill>
                  <a:schemeClr val="tx1"/>
                </a:solidFill>
                <a:latin typeface="Sentinel-Bold"/>
              </a:rPr>
              <a:t>· </a:t>
            </a:r>
            <a:r>
              <a:rPr lang="hu-HU" sz="1400" dirty="0">
                <a:solidFill>
                  <a:schemeClr val="tx1"/>
                </a:solidFill>
                <a:latin typeface="Sentinel-Book"/>
              </a:rPr>
              <a:t>Egyéb teherfelvevő eszközök időszakos vizsgálatát, amennyiben a használat során rendszeresen</a:t>
            </a:r>
            <a:br>
              <a:rPr lang="hu-HU" sz="1400" dirty="0">
                <a:solidFill>
                  <a:schemeClr val="tx1"/>
                </a:solidFill>
                <a:latin typeface="Sentinel-Book"/>
              </a:rPr>
            </a:br>
            <a:r>
              <a:rPr lang="hu-HU" sz="1400" dirty="0">
                <a:solidFill>
                  <a:schemeClr val="tx1"/>
                </a:solidFill>
                <a:latin typeface="Sentinel-Book"/>
              </a:rPr>
              <a:t>  a névleges terhelésük 72%-ával, vagy e felett vannak igénybe véve, legalább  negyedévenként, </a:t>
            </a:r>
            <a:br>
              <a:rPr lang="hu-HU" sz="1400" dirty="0">
                <a:solidFill>
                  <a:schemeClr val="tx1"/>
                </a:solidFill>
                <a:latin typeface="Sentinel-Book"/>
              </a:rPr>
            </a:br>
            <a:r>
              <a:rPr lang="hu-HU" sz="1400" dirty="0">
                <a:solidFill>
                  <a:schemeClr val="tx1"/>
                </a:solidFill>
                <a:latin typeface="Sentinel-Book"/>
              </a:rPr>
              <a:t>  egyéb esetben félévenként kell elvégezni.</a:t>
            </a:r>
            <a:br>
              <a:rPr lang="hu-HU" sz="1400" dirty="0">
                <a:solidFill>
                  <a:schemeClr val="tx1"/>
                </a:solidFill>
                <a:latin typeface="Sentinel-Book"/>
              </a:rPr>
            </a:br>
            <a:r>
              <a:rPr lang="hu-HU" sz="1400" b="1" dirty="0">
                <a:solidFill>
                  <a:schemeClr val="tx1"/>
                </a:solidFill>
                <a:latin typeface="Sentinel-Bold"/>
              </a:rPr>
              <a:t>· </a:t>
            </a:r>
            <a:r>
              <a:rPr lang="hu-HU" sz="1400" dirty="0">
                <a:solidFill>
                  <a:schemeClr val="tx1"/>
                </a:solidFill>
                <a:latin typeface="Sentinel-Book"/>
              </a:rPr>
              <a:t>A műanyag teherfelvevő kötelek és hevederek időszakos vizsgálatát a gyártó által előírt</a:t>
            </a:r>
            <a:br>
              <a:rPr lang="hu-HU" sz="1400" dirty="0">
                <a:solidFill>
                  <a:schemeClr val="tx1"/>
                </a:solidFill>
                <a:latin typeface="Sentinel-Book"/>
              </a:rPr>
            </a:br>
            <a:r>
              <a:rPr lang="hu-HU" sz="1400" dirty="0">
                <a:solidFill>
                  <a:schemeClr val="tx1"/>
                </a:solidFill>
                <a:latin typeface="Sentinel-Book"/>
              </a:rPr>
              <a:t>  gyakorisággal és módon kell elvégezni.</a:t>
            </a:r>
            <a:br>
              <a:rPr lang="hu-HU" dirty="0"/>
            </a:br>
            <a:endParaRPr lang="hu-HU" dirty="0"/>
          </a:p>
        </p:txBody>
      </p:sp>
      <p:sp>
        <p:nvSpPr>
          <p:cNvPr id="3" name="Dátum helye 2"/>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4" name="Dia számának helye 3"/>
          <p:cNvSpPr>
            <a:spLocks noGrp="1"/>
          </p:cNvSpPr>
          <p:nvPr>
            <p:ph type="sldNum" sz="quarter" idx="12"/>
          </p:nvPr>
        </p:nvSpPr>
        <p:spPr/>
        <p:txBody>
          <a:bodyPr/>
          <a:lstStyle/>
          <a:p>
            <a:fld id="{93C795C4-4A26-412B-AA90-98E97FF83D41}" type="slidenum">
              <a:rPr lang="de-DE" smtClean="0"/>
              <a:t>8</a:t>
            </a:fld>
            <a:endParaRPr lang="de-DE"/>
          </a:p>
        </p:txBody>
      </p:sp>
    </p:spTree>
    <p:extLst>
      <p:ext uri="{BB962C8B-B14F-4D97-AF65-F5344CB8AC3E}">
        <p14:creationId xmlns:p14="http://schemas.microsoft.com/office/powerpoint/2010/main" val="417749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Teherkötözői munkával összefüggő kockázatok, veszélyek!</a:t>
            </a:r>
          </a:p>
        </p:txBody>
      </p:sp>
      <p:sp>
        <p:nvSpPr>
          <p:cNvPr id="3" name="Dátum helye 2"/>
          <p:cNvSpPr>
            <a:spLocks noGrp="1"/>
          </p:cNvSpPr>
          <p:nvPr>
            <p:ph type="dt" sz="half" idx="10"/>
          </p:nvPr>
        </p:nvSpPr>
        <p:spPr/>
        <p:txBody>
          <a:bodyPr/>
          <a:lstStyle/>
          <a:p>
            <a:r>
              <a:rPr lang="de-DE" dirty="0"/>
              <a:t>2</a:t>
            </a:r>
            <a:r>
              <a:rPr lang="hu-HU" dirty="0"/>
              <a:t>4</a:t>
            </a:r>
            <a:r>
              <a:rPr lang="de-DE" dirty="0"/>
              <a:t>.1</a:t>
            </a:r>
            <a:r>
              <a:rPr lang="hu-HU" dirty="0"/>
              <a:t>0</a:t>
            </a:r>
            <a:r>
              <a:rPr lang="de-DE" dirty="0"/>
              <a:t>.201</a:t>
            </a:r>
            <a:r>
              <a:rPr lang="hu-HU" dirty="0"/>
              <a:t>8</a:t>
            </a:r>
            <a:endParaRPr lang="de-DE" dirty="0"/>
          </a:p>
          <a:p>
            <a:endParaRPr lang="de-DE" dirty="0"/>
          </a:p>
        </p:txBody>
      </p:sp>
      <p:sp>
        <p:nvSpPr>
          <p:cNvPr id="4" name="Dia számának helye 3"/>
          <p:cNvSpPr>
            <a:spLocks noGrp="1"/>
          </p:cNvSpPr>
          <p:nvPr>
            <p:ph type="sldNum" sz="quarter" idx="12"/>
          </p:nvPr>
        </p:nvSpPr>
        <p:spPr/>
        <p:txBody>
          <a:bodyPr/>
          <a:lstStyle/>
          <a:p>
            <a:fld id="{93C795C4-4A26-412B-AA90-98E97FF83D41}" type="slidenum">
              <a:rPr lang="de-DE" smtClean="0"/>
              <a:t>9</a:t>
            </a:fld>
            <a:endParaRPr lang="de-DE"/>
          </a:p>
        </p:txBody>
      </p:sp>
      <p:sp>
        <p:nvSpPr>
          <p:cNvPr id="5" name="Téglalap 4"/>
          <p:cNvSpPr/>
          <p:nvPr/>
        </p:nvSpPr>
        <p:spPr>
          <a:xfrm>
            <a:off x="377999" y="1271682"/>
            <a:ext cx="8493497" cy="2462213"/>
          </a:xfrm>
          <a:prstGeom prst="rect">
            <a:avLst/>
          </a:prstGeom>
        </p:spPr>
        <p:txBody>
          <a:bodyPr wrap="square">
            <a:spAutoFit/>
          </a:bodyPr>
          <a:lstStyle/>
          <a:p>
            <a:endParaRPr lang="hu-HU" dirty="0"/>
          </a:p>
          <a:p>
            <a:r>
              <a:rPr lang="hu-HU" dirty="0">
                <a:latin typeface="+mj-lt"/>
              </a:rPr>
              <a:t>- teher lezuhanása,</a:t>
            </a:r>
          </a:p>
          <a:p>
            <a:r>
              <a:rPr lang="hu-HU" dirty="0">
                <a:latin typeface="+mj-lt"/>
              </a:rPr>
              <a:t>- teherrel történő elütés veszélye,</a:t>
            </a:r>
          </a:p>
          <a:p>
            <a:r>
              <a:rPr lang="hu-HU" dirty="0">
                <a:latin typeface="+mj-lt"/>
              </a:rPr>
              <a:t>- daruval történő elütés veszélye,</a:t>
            </a:r>
          </a:p>
          <a:p>
            <a:r>
              <a:rPr lang="hu-HU" dirty="0">
                <a:latin typeface="+mj-lt"/>
              </a:rPr>
              <a:t>- áramütés veszélye villamos üzemű emelőgépeknél,</a:t>
            </a:r>
          </a:p>
          <a:p>
            <a:r>
              <a:rPr lang="hu-HU" dirty="0">
                <a:latin typeface="+mj-lt"/>
              </a:rPr>
              <a:t>- csőtörés hidraulikus és pneumatikus rendszerben daruknál,</a:t>
            </a:r>
          </a:p>
          <a:p>
            <a:r>
              <a:rPr lang="hu-HU" dirty="0">
                <a:latin typeface="+mj-lt"/>
              </a:rPr>
              <a:t>- becsípődés veszélye a mozgatott teher közé,</a:t>
            </a:r>
          </a:p>
          <a:p>
            <a:r>
              <a:rPr lang="hu-HU" dirty="0">
                <a:latin typeface="+mj-lt"/>
              </a:rPr>
              <a:t>- lehelyezett teher eldőlése</a:t>
            </a:r>
          </a:p>
          <a:p>
            <a:r>
              <a:rPr lang="hu-HU" dirty="0">
                <a:latin typeface="+mj-lt"/>
              </a:rPr>
              <a:t>- szabadban üzemelő emelőgépet – </a:t>
            </a:r>
            <a:r>
              <a:rPr lang="hu-HU" i="1" dirty="0">
                <a:latin typeface="+mj-lt"/>
              </a:rPr>
              <a:t>ha a gyártó a használati utasításban másképpen   </a:t>
            </a:r>
            <a:r>
              <a:rPr lang="pt-BR" i="1" dirty="0">
                <a:latin typeface="+mj-lt"/>
              </a:rPr>
              <a:t>nem rendelkezik, vagy az </a:t>
            </a:r>
            <a:r>
              <a:rPr lang="hu-HU" i="1" dirty="0">
                <a:latin typeface="+mj-lt"/>
              </a:rPr>
              <a:t>   </a:t>
            </a:r>
          </a:p>
          <a:p>
            <a:r>
              <a:rPr lang="hu-HU" i="1" dirty="0">
                <a:latin typeface="+mj-lt"/>
              </a:rPr>
              <a:t>  </a:t>
            </a:r>
            <a:r>
              <a:rPr lang="pt-BR" i="1" dirty="0">
                <a:latin typeface="+mj-lt"/>
              </a:rPr>
              <a:t>emel</a:t>
            </a:r>
            <a:r>
              <a:rPr lang="hu-HU" i="1" dirty="0">
                <a:latin typeface="+mj-lt"/>
              </a:rPr>
              <a:t>é</a:t>
            </a:r>
            <a:r>
              <a:rPr lang="pt-BR" i="1" dirty="0">
                <a:latin typeface="+mj-lt"/>
              </a:rPr>
              <a:t>stechnologiai utas</a:t>
            </a:r>
            <a:r>
              <a:rPr lang="hu-HU" i="1" dirty="0">
                <a:latin typeface="+mj-lt"/>
              </a:rPr>
              <a:t>í</a:t>
            </a:r>
            <a:r>
              <a:rPr lang="pt-BR" i="1" dirty="0">
                <a:latin typeface="+mj-lt"/>
              </a:rPr>
              <a:t>tas, vagy ha mas jogszab</a:t>
            </a:r>
            <a:r>
              <a:rPr lang="hu-HU" i="1" dirty="0">
                <a:latin typeface="+mj-lt"/>
              </a:rPr>
              <a:t>á</a:t>
            </a:r>
            <a:r>
              <a:rPr lang="pt-BR" i="1" dirty="0">
                <a:latin typeface="+mj-lt"/>
              </a:rPr>
              <a:t>ly m</a:t>
            </a:r>
            <a:r>
              <a:rPr lang="hu-HU" i="1" dirty="0">
                <a:latin typeface="+mj-lt"/>
              </a:rPr>
              <a:t>á</a:t>
            </a:r>
            <a:r>
              <a:rPr lang="pt-BR" i="1" dirty="0">
                <a:latin typeface="+mj-lt"/>
              </a:rPr>
              <a:t>s</a:t>
            </a:r>
            <a:r>
              <a:rPr lang="hu-HU" i="1" dirty="0">
                <a:latin typeface="+mj-lt"/>
              </a:rPr>
              <a:t> határértéket nem állapít meg </a:t>
            </a:r>
            <a:r>
              <a:rPr lang="hu-HU" dirty="0">
                <a:latin typeface="+mj-lt"/>
              </a:rPr>
              <a:t>– legfeljebb 18 m/s</a:t>
            </a:r>
          </a:p>
          <a:p>
            <a:r>
              <a:rPr lang="hu-HU" dirty="0">
                <a:latin typeface="+mj-lt"/>
              </a:rPr>
              <a:t>  szélsebesség határig szabad üzemeltetni.</a:t>
            </a:r>
          </a:p>
        </p:txBody>
      </p:sp>
    </p:spTree>
    <p:extLst>
      <p:ext uri="{BB962C8B-B14F-4D97-AF65-F5344CB8AC3E}">
        <p14:creationId xmlns:p14="http://schemas.microsoft.com/office/powerpoint/2010/main" val="623795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SIS" val="EONVorlage_BrixSans"/>
  <p:tag name="VERSION" val="1.3"/>
</p:tagLst>
</file>

<file path=ppt/theme/theme1.xml><?xml version="1.0" encoding="utf-8"?>
<a:theme xmlns:a="http://schemas.openxmlformats.org/drawingml/2006/main" name="e-on Enjoyment Template">
  <a:themeElements>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 ">
      <a:srgbClr val="FFFFFF"/>
    </a:custClr>
    <a:custClr name=" ">
      <a:srgbClr val="FFFFFF"/>
    </a:custClr>
    <a:custClr name=" ">
      <a:srgbClr val="FFFFFF"/>
    </a:custClr>
    <a:custClr name=" ">
      <a:srgbClr val="FFFFFF"/>
    </a:custClr>
    <a:custClr name=" ">
      <a:srgbClr val="FFFFFF"/>
    </a:custClr>
    <a:custClr name="Bordeaux 75%">
      <a:srgbClr val="C44341"/>
    </a:custClr>
    <a:custClr name="Turquoise 75%">
      <a:srgbClr val="85D1D8"/>
    </a:custClr>
    <a:custClr name="Yellow 75%">
      <a:srgbClr val="EAE84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50%">
      <a:srgbClr val="D78180"/>
    </a:custClr>
    <a:custClr name="Turquoise 50%">
      <a:srgbClr val="ADE0E5"/>
    </a:custClr>
    <a:custClr name="Yellow 50%">
      <a:srgbClr val="F1EF7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25%">
      <a:srgbClr val="EBC0C0"/>
    </a:custClr>
    <a:custClr name="Turquoise 25%">
      <a:srgbClr val="D6EFF2"/>
    </a:custClr>
    <a:custClr name="Yellow 25%">
      <a:srgbClr val="F8F7BF"/>
    </a:custClr>
    <a:custClr name=" ">
      <a:srgbClr val="FFFFFF"/>
    </a:custClr>
    <a:custClr name=" ">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743</Words>
  <Application>Microsoft Office PowerPoint</Application>
  <PresentationFormat>Diavetítés a képernyőre (16:9 oldalarány)</PresentationFormat>
  <Paragraphs>104</Paragraphs>
  <Slides>16</Slides>
  <Notes>1</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Arial</vt:lpstr>
      <vt:lpstr>Calibri</vt:lpstr>
      <vt:lpstr>EON Brix Sans</vt:lpstr>
      <vt:lpstr>EON Brix Sans Black</vt:lpstr>
      <vt:lpstr>Sentinel-Bold</vt:lpstr>
      <vt:lpstr>Sentinel-Book</vt:lpstr>
      <vt:lpstr>Symbol</vt:lpstr>
      <vt:lpstr>Times New Roman</vt:lpstr>
      <vt:lpstr>e-on Enjoyment Template</vt:lpstr>
      <vt:lpstr>Gépi anyagmozgatás,      munkagéppel történő munkavégzés</vt:lpstr>
      <vt:lpstr>Hivatkozások</vt:lpstr>
      <vt:lpstr>Az anyagmozgatás fogalma </vt:lpstr>
      <vt:lpstr>Fogalmak (47/1999 GM)</vt:lpstr>
      <vt:lpstr>Általános előírások   A legfontosabb és legáltalánosabb, mindent magába foglaló szabály, hogy az emelőgépet csak a használati utasításában meghatározott módon és célra szabad használni.  Ehhez szorosan kapcsolódik, hogy emelőgépet csak a követelményeknek megfelelő kezelő működtethet.  Az emelőgépen tartózkodni, arra felmenni csak az üzemeltető hozzájárulásával és a kezelő tudtával szabad.  Az emelőgépre, annak szerkezetére, gépházába, kezelő, vagy vezetőhelyére csak az azon szolgálatot teljesítő kezelő, ellenőrző és karbantartó személyek mehetnek fel. Más személy csak felügyelet mellett tartózkodhat az emelőgépen.  Az emelőgépre felmenni vagy arról lejönni csak a gép álló állapotában, annak feljárásra alkalmas helyzetében és csak az erre a célra kialakított úton szabad a kezelési utasításban meghatározott módon, kivéve a veszélyhelyzetet.  Ha a szállított teher közlekedési útvonalat keresztez, műszaki intézkedés hiányában az emelési művelet idejére a közlekedést le kell állítani. </vt:lpstr>
      <vt:lpstr>Általános előírások   Megemelt terhet vagy ellensúlyt csak olyan terület felett szabad tartani vagy mozgatni, ahol személyek nem tartózkodnak, kivéve a külön jogszabály szerinti eseteket és azt, ha a kiszolgált technológia ezt szükségessé teszi. Ebben az esetben a munkavégzés biztonságának feltételeit kiemelt módon szabályozni kell. Ilyen esetekben erőzárás elvén működő megfogó szerkezet, vagy a tehertartáshoz energiát igénylő emelő (pl. elektromágnes, pneumatikus megfogó) alkalmazása tilos!  Tilos az emelőgép állékonyságát a használati utasítástól eltérő módon (pl. pótlólagos ellensúllyal) növelni!  Emelés, süllyesztés közben a terhen tartózkodni tilos! </vt:lpstr>
      <vt:lpstr>Teherkötözés, teher megfogás  Teherfelvevő eszközt (lánc, acélsodronykötél, műanyag kötél, heveder stb.) csak a gyártó, vagy annak hiányában  a üzemeltető által kiadott használati utasításban meghatározott módon  és feltételek között szabad használni.  A terhet biztonságosan kell felerősíteni, alátámasztani, vagy rögzíteni. A teherfelvevő eszközt  (függesztéket), a teher es az emelési feladat figyelembevételével kell kiválasztani.  Használat előtt a teherfelvevő eszközt szemrevételezéssel legalább a következők szerint kell megvizsgálni: · van-e egyedi azonosító jele; · a teherpróba a jelzés szerint érvényes-e; · alkalmas-e az adott teher emelésére; · nem sérült, nem deformálódott-e?</vt:lpstr>
      <vt:lpstr>Teherkötözés, teher megfogás   A meghibásodott, azonosító jelzés nélküli, lejárt terheléspróba-idejű teherfelvevő eszközt tilos használni, elkülönítve kell tárolni. A használatban lévő teherfelvevő eszközöket kijelölt helyen kell tárolni, védve a káros behatásoktól (nedvesség, sav, gőz, vegyi anyagok, mechanikai sérülés, megengedhetetlen hőhatás stb.).  A teherfelvevő eszközt időszakos vizsgálatnak kell alávetni a következők szerint: · A merev teherfelvevő eszközök időszakos vizsgálatát a vonatkozó szabvány szerinti időközönként   és módon kell elvégezni. · Egyéb teherfelvevő eszközök időszakos vizsgálatát, amennyiben a használat során rendszeresen   a névleges terhelésük 72%-ával, vagy e felett vannak igénybe véve, legalább  negyedévenként,    egyéb esetben félévenként kell elvégezni. · A műanyag teherfelvevő kötelek és hevederek időszakos vizsgálatát a gyártó által előírt   gyakorisággal és módon kell elvégezni. </vt:lpstr>
      <vt:lpstr>Teherkötözői munkával összefüggő kockázatok, veszélyek!</vt:lpstr>
      <vt:lpstr>Emelés a gyakorlatban</vt:lpstr>
      <vt:lpstr>Emelés a gyakorlatban</vt:lpstr>
      <vt:lpstr>Emelés a gyakorlatban</vt:lpstr>
      <vt:lpstr>Emelés a gyakorlatban</vt:lpstr>
      <vt:lpstr>Szállítás és anyagmozgatás az alállomás területén</vt:lpstr>
      <vt:lpstr>Szállítás és anyagmozgatás az alállomás területén</vt:lpstr>
      <vt:lpstr>E1ső a biztonság!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E.ON PowerPoint</dc:title>
  <dc:creator>Matkovics, Krisztián</dc:creator>
  <cp:lastModifiedBy>Boros, István</cp:lastModifiedBy>
  <cp:revision>177</cp:revision>
  <dcterms:created xsi:type="dcterms:W3CDTF">2017-02-03T23:30:40Z</dcterms:created>
  <dcterms:modified xsi:type="dcterms:W3CDTF">2018-10-24T16:00:04Z</dcterms:modified>
</cp:coreProperties>
</file>